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rels" ContentType="application/vnd.openxmlformats-package.relationships+xml"/>
  <Default Extension="jpeg" ContentType="image/jpeg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slides/slide52.xml" ContentType="application/vnd.openxmlformats-officedocument.presentationml.slide+xml"/>
  <Override PartName="/ppt/drawings/drawing4.xml" ContentType="application/vnd.openxmlformats-officedocument.drawingml.chartshapes+xml"/>
  <Override PartName="/ppt/drawings/drawing3.xml" ContentType="application/vnd.openxmlformats-officedocument.drawingml.chartshapes+xml"/>
  <Override PartName="/ppt/drawings/drawing2.xml" ContentType="application/vnd.openxmlformats-officedocument.drawingml.chartshapes+xml"/>
  <Override PartName="/ppt/drawings/drawing1.xml" ContentType="application/vnd.openxmlformats-officedocument.drawingml.chartshapes+xml"/>
  <Override PartName="/ppt/presentation.xml" ContentType="application/vnd.openxmlformats-officedocument.presentationml.presentation.main+xml"/>
  <Override PartName="/ppt/slides/slide39.xml" ContentType="application/vnd.openxmlformats-officedocument.presentationml.slide+xml"/>
  <Override PartName="/ppt/slides/slide18.xml" ContentType="application/vnd.openxmlformats-officedocument.presentationml.slide+xml"/>
  <Override PartName="/ppt/slides/slide42.xml" ContentType="application/vnd.openxmlformats-officedocument.presentationml.slide+xml"/>
  <Override PartName="/ppt/slides/slide19.xml" ContentType="application/vnd.openxmlformats-officedocument.presentationml.slide+xml"/>
  <Override PartName="/ppt/slides/slide31.xml" ContentType="application/vnd.openxmlformats-officedocument.presentationml.slide+xml"/>
  <Override PartName="/ppt/slides/slide49.xml" ContentType="application/vnd.openxmlformats-officedocument.presentationml.slide+xml"/>
  <Override PartName="/ppt/slides/slide17.xml" ContentType="application/vnd.openxmlformats-officedocument.presentationml.slide+xml"/>
  <Override PartName="/ppt/slides/slide3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6.xml" ContentType="application/vnd.openxmlformats-officedocument.presentationml.slide+xml"/>
  <Override PartName="/ppt/slides/slide48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5.xml" ContentType="application/vnd.openxmlformats-officedocument.presentationml.slide+xml"/>
  <Override PartName="/ppt/slides/slide40.xml" ContentType="application/vnd.openxmlformats-officedocument.presentationml.slide+xml"/>
  <Override PartName="/ppt/slides/slide24.xml" ContentType="application/vnd.openxmlformats-officedocument.presentationml.slide+xml"/>
  <Override PartName="/ppt/slides/slide30.xml" ContentType="application/vnd.openxmlformats-officedocument.presentationml.slide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43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32.xml" ContentType="application/vnd.openxmlformats-officedocument.presentationml.slide+xml"/>
  <Override PartName="/ppt/slides/slide51.xml" ContentType="application/vnd.openxmlformats-officedocument.presentationml.slide+xml"/>
  <Override PartName="/ppt/slides/slide45.xml" ContentType="application/vnd.openxmlformats-officedocument.presentationml.slide+xml"/>
  <Override PartName="/ppt/slides/slide1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38.xml" ContentType="application/vnd.openxmlformats-officedocument.presentationml.slide+xml"/>
  <Override PartName="/ppt/slides/slide10.xml" ContentType="application/vnd.openxmlformats-officedocument.presentationml.slide+xml"/>
  <Override PartName="/ppt/slides/slide50.xml" ContentType="application/vnd.openxmlformats-officedocument.presentationml.slide+xml"/>
  <Override PartName="/ppt/slides/slide11.xml" ContentType="application/vnd.openxmlformats-officedocument.presentationml.slide+xml"/>
  <Override PartName="/ppt/slides/slide29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44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notesSlides/notesSlide21.xml" ContentType="application/vnd.openxmlformats-officedocument.presentationml.notesSlide+xml"/>
  <Override PartName="/ppt/slideLayouts/slideLayout51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3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3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8.xml" ContentType="application/vnd.openxmlformats-officedocument.presentationml.notesSlide+xml"/>
  <Override PartName="/ppt/slideLayouts/slideLayout1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25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23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0.xml" ContentType="application/vnd.openxmlformats-officedocument.presentationml.notesSlid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10.xml" ContentType="application/vnd.openxmlformats-officedocument.drawingml.chart+xml"/>
  <Override PartName="/ppt/charts/chart9.xml" ContentType="application/vnd.openxmlformats-officedocument.drawingml.char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5.xml" ContentType="application/vnd.openxmlformats-officedocument.drawingml.chart+xml"/>
  <Override PartName="/ppt/charts/chart2.xml" ContentType="application/vnd.openxmlformats-officedocument.drawingml.chart+xml"/>
  <Override PartName="/ppt/charts/chart4.xml" ContentType="application/vnd.openxmlformats-officedocument.drawingml.chart+xml"/>
  <Override PartName="/ppt/charts/chart3.xml" ContentType="application/vnd.openxmlformats-officedocument.drawingml.char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7241" r:id="rId2"/>
    <p:sldMasterId id="2147487253" r:id="rId3"/>
    <p:sldMasterId id="2147487265" r:id="rId4"/>
    <p:sldMasterId id="2147487304" r:id="rId5"/>
    <p:sldMasterId id="2147487316" r:id="rId6"/>
    <p:sldMasterId id="2147487328" r:id="rId7"/>
    <p:sldMasterId id="2147487340" r:id="rId8"/>
  </p:sldMasterIdLst>
  <p:notesMasterIdLst>
    <p:notesMasterId r:id="rId61"/>
  </p:notesMasterIdLst>
  <p:handoutMasterIdLst>
    <p:handoutMasterId r:id="rId62"/>
  </p:handoutMasterIdLst>
  <p:sldIdLst>
    <p:sldId id="321" r:id="rId9"/>
    <p:sldId id="648" r:id="rId10"/>
    <p:sldId id="604" r:id="rId11"/>
    <p:sldId id="617" r:id="rId12"/>
    <p:sldId id="649" r:id="rId13"/>
    <p:sldId id="651" r:id="rId14"/>
    <p:sldId id="622" r:id="rId15"/>
    <p:sldId id="623" r:id="rId16"/>
    <p:sldId id="618" r:id="rId17"/>
    <p:sldId id="619" r:id="rId18"/>
    <p:sldId id="652" r:id="rId19"/>
    <p:sldId id="621" r:id="rId20"/>
    <p:sldId id="624" r:id="rId21"/>
    <p:sldId id="650" r:id="rId22"/>
    <p:sldId id="662" r:id="rId23"/>
    <p:sldId id="627" r:id="rId24"/>
    <p:sldId id="628" r:id="rId25"/>
    <p:sldId id="629" r:id="rId26"/>
    <p:sldId id="653" r:id="rId27"/>
    <p:sldId id="630" r:id="rId28"/>
    <p:sldId id="654" r:id="rId29"/>
    <p:sldId id="631" r:id="rId30"/>
    <p:sldId id="663" r:id="rId31"/>
    <p:sldId id="664" r:id="rId32"/>
    <p:sldId id="665" r:id="rId33"/>
    <p:sldId id="666" r:id="rId34"/>
    <p:sldId id="667" r:id="rId35"/>
    <p:sldId id="668" r:id="rId36"/>
    <p:sldId id="669" r:id="rId37"/>
    <p:sldId id="670" r:id="rId38"/>
    <p:sldId id="671" r:id="rId39"/>
    <p:sldId id="672" r:id="rId40"/>
    <p:sldId id="673" r:id="rId41"/>
    <p:sldId id="674" r:id="rId42"/>
    <p:sldId id="675" r:id="rId43"/>
    <p:sldId id="676" r:id="rId44"/>
    <p:sldId id="677" r:id="rId45"/>
    <p:sldId id="678" r:id="rId46"/>
    <p:sldId id="679" r:id="rId47"/>
    <p:sldId id="680" r:id="rId48"/>
    <p:sldId id="681" r:id="rId49"/>
    <p:sldId id="682" r:id="rId50"/>
    <p:sldId id="683" r:id="rId51"/>
    <p:sldId id="684" r:id="rId52"/>
    <p:sldId id="685" r:id="rId53"/>
    <p:sldId id="686" r:id="rId54"/>
    <p:sldId id="687" r:id="rId55"/>
    <p:sldId id="688" r:id="rId56"/>
    <p:sldId id="689" r:id="rId57"/>
    <p:sldId id="690" r:id="rId58"/>
    <p:sldId id="691" r:id="rId59"/>
    <p:sldId id="692" r:id="rId60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0F65F1"/>
    <a:srgbClr val="800000"/>
    <a:srgbClr val="FFCC00"/>
    <a:srgbClr val="CCFFCC"/>
    <a:srgbClr val="FFFFCC"/>
    <a:srgbClr val="FF9900"/>
    <a:srgbClr val="9FF9FD"/>
    <a:srgbClr val="8AC6CD"/>
    <a:srgbClr val="FFCC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15" autoAdjust="0"/>
    <p:restoredTop sz="98936" autoAdjust="0"/>
  </p:normalViewPr>
  <p:slideViewPr>
    <p:cSldViewPr>
      <p:cViewPr>
        <p:scale>
          <a:sx n="100" d="100"/>
          <a:sy n="100" d="100"/>
        </p:scale>
        <p:origin x="-366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presProps" Target="presProps.xml"/><Relationship Id="rId68" Type="http://schemas.openxmlformats.org/officeDocument/2006/relationships/customXml" Target="../customXml/item2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viewProps" Target="viewProps.xml"/><Relationship Id="rId69" Type="http://schemas.openxmlformats.org/officeDocument/2006/relationships/customXml" Target="../customXml/item3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customXml" Target="../customXml/item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handoutMaster" Target="handoutMasters/handoutMaster1.xml"/><Relationship Id="rId7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&#1044;&#1080;&#1072;&#1075;&#1088;&#1072;&#1084;&#1084;&#1072;%20&#1074;%20Microsoft%20Office%20PowerPoint" TargetMode="External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DC\OFAU_$\Zhinkina\&#1050;&#1054;&#1051;&#1051;&#1045;&#1043;&#1048;&#1071;%20&#1052;&#1060;\2018%20&#1075;&#1086;&#1076;\&#1056;&#1072;&#1089;&#1095;&#1077;&#1090;%20&#1099;%20&#1082;%20&#1082;&#1086;&#1083;&#1083;&#1077;&#1075;&#1080;&#1080;%20&#1087;&#1086;%20&#1080;&#1090;&#1086;&#1075;&#1072;&#1084;%20&#1079;&#1072;%201%20&#1087;&#1075;%202018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DC\OFAU_$\Zhinkina\&#1050;&#1054;&#1051;&#1051;&#1045;&#1043;&#1048;&#1071;%20&#1052;&#1060;\2018%20&#1075;&#1086;&#1076;\&#1056;&#1072;&#1089;&#1095;&#1077;&#1090;%20&#1099;%20&#1082;%20&#1082;&#1086;&#1083;&#1083;&#1077;&#1075;&#1080;&#1080;%20&#1087;&#1086;%20&#1080;&#1090;&#1086;&#1075;&#1072;&#1084;%20&#1079;&#1072;%201%20&#1087;&#1075;%202018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DC\OFAU_$\Zhinkina\&#1050;&#1054;&#1051;&#1051;&#1045;&#1043;&#1048;&#1071;%20&#1052;&#1060;\2018%20&#1075;&#1086;&#1076;\&#1056;&#1072;&#1089;&#1095;&#1077;&#1090;%20&#1099;%20&#1082;%20&#1082;&#1086;&#1083;&#1083;&#1077;&#1075;&#1080;&#1080;%20&#1087;&#1086;%20&#1080;&#1090;&#1086;&#1075;&#1072;&#1084;%20&#1079;&#1072;%201%20&#1087;&#1075;%20201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5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I полугодие 2017 г.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Лист1!$A$2:$A$4</c:f>
              <c:strCache>
                <c:ptCount val="3"/>
                <c:pt idx="0">
                  <c:v>доходы - всего</c:v>
                </c:pt>
                <c:pt idx="1">
                  <c:v>налоговые и 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15257.228160000002</c:v>
                </c:pt>
                <c:pt idx="1">
                  <c:v>9901.0255400000005</c:v>
                </c:pt>
                <c:pt idx="2">
                  <c:v>5356.2026180000003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 полугодие 2018 г.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Лист1!$A$2:$A$4</c:f>
              <c:strCache>
                <c:ptCount val="3"/>
                <c:pt idx="0">
                  <c:v>доходы - всего</c:v>
                </c:pt>
                <c:pt idx="1">
                  <c:v>налоговые и 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14067.708115950001</c:v>
                </c:pt>
                <c:pt idx="1">
                  <c:v>8971.4482217000023</c:v>
                </c:pt>
                <c:pt idx="2">
                  <c:v>5096.2598942499999</c:v>
                </c:pt>
              </c:numCache>
            </c:numRef>
          </c:val>
        </c:ser>
        <c:dLbls/>
        <c:gapWidth val="34"/>
        <c:axId val="78124544"/>
        <c:axId val="78126080"/>
      </c:barChart>
      <c:catAx>
        <c:axId val="781245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399" b="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78126080"/>
        <c:crosses val="autoZero"/>
        <c:auto val="1"/>
        <c:lblAlgn val="ctr"/>
        <c:lblOffset val="100"/>
      </c:catAx>
      <c:valAx>
        <c:axId val="78126080"/>
        <c:scaling>
          <c:orientation val="minMax"/>
        </c:scaling>
        <c:delete val="1"/>
        <c:axPos val="l"/>
        <c:numFmt formatCode="General" sourceLinked="1"/>
        <c:tickLblPos val="none"/>
        <c:crossAx val="78124544"/>
        <c:crosses val="autoZero"/>
        <c:crossBetween val="between"/>
      </c:valAx>
      <c:spPr>
        <a:noFill/>
        <a:ln w="25390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400" b="1">
                <a:latin typeface="+mj-lt"/>
                <a:cs typeface="Arial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1">
                <a:latin typeface="+mj-lt"/>
                <a:cs typeface="Arial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93443452501541857"/>
          <c:w val="1"/>
          <c:h val="6.4066305605453039E-2"/>
        </c:manualLayout>
      </c:layout>
      <c:txPr>
        <a:bodyPr/>
        <a:lstStyle/>
        <a:p>
          <a:pPr>
            <a:defRPr sz="1400" b="1">
              <a:latin typeface="+mj-lt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792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</c:ser>
        <c:shape val="box"/>
        <c:axId val="154243072"/>
        <c:axId val="154245760"/>
        <c:axId val="0"/>
      </c:bar3DChart>
      <c:catAx>
        <c:axId val="154243072"/>
        <c:scaling>
          <c:orientation val="minMax"/>
        </c:scaling>
        <c:delete val="1"/>
        <c:axPos val="b"/>
        <c:tickLblPos val="none"/>
        <c:crossAx val="154245760"/>
        <c:crosses val="autoZero"/>
        <c:auto val="1"/>
        <c:lblAlgn val="ctr"/>
        <c:lblOffset val="100"/>
      </c:catAx>
      <c:valAx>
        <c:axId val="154245760"/>
        <c:scaling>
          <c:orientation val="minMax"/>
        </c:scaling>
        <c:delete val="1"/>
        <c:axPos val="l"/>
        <c:numFmt formatCode="0%" sourceLinked="1"/>
        <c:tickLblPos val="none"/>
        <c:crossAx val="15424307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3.0789395362277056E-2"/>
          <c:y val="2.7090241215194044E-2"/>
          <c:w val="0.9355581127733027"/>
          <c:h val="0.9448818897637796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2</c:v>
                </c:pt>
              </c:strCache>
            </c:strRef>
          </c:tx>
          <c:spPr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/>
            </a:sp3d>
          </c:spPr>
          <c:dPt>
            <c:idx val="0"/>
            <c:spPr>
              <a:solidFill>
                <a:srgbClr val="0070C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/>
              </a:sp3d>
            </c:spPr>
          </c:dPt>
          <c:dPt>
            <c:idx val="1"/>
            <c:spPr>
              <a:solidFill>
                <a:srgbClr val="FF99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/>
              </a:sp3d>
            </c:spPr>
          </c:dPt>
          <c:dPt>
            <c:idx val="2"/>
            <c:spPr>
              <a:solidFill>
                <a:srgbClr val="339933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/>
              </a:sp3d>
            </c:spPr>
          </c:dPt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2">
                  <c:v>Категория 2</c:v>
                </c:pt>
                <c:pt idx="3">
                  <c:v>Категория 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9901</c:v>
                </c:pt>
                <c:pt idx="1">
                  <c:v>20468.599999999897</c:v>
                </c:pt>
                <c:pt idx="2">
                  <c:v>19217.2</c:v>
                </c:pt>
                <c:pt idx="3">
                  <c:v>8971.4</c:v>
                </c:pt>
              </c:numCache>
            </c:numRef>
          </c:val>
        </c:ser>
        <c:dLbls/>
        <c:gapDepth val="230"/>
        <c:shape val="box"/>
        <c:axId val="86363136"/>
        <c:axId val="87360256"/>
        <c:axId val="0"/>
      </c:bar3DChart>
      <c:catAx>
        <c:axId val="86363136"/>
        <c:scaling>
          <c:orientation val="minMax"/>
        </c:scaling>
        <c:delete val="1"/>
        <c:axPos val="b"/>
        <c:tickLblPos val="none"/>
        <c:crossAx val="87360256"/>
        <c:crosses val="autoZero"/>
        <c:auto val="1"/>
        <c:lblAlgn val="ctr"/>
        <c:lblOffset val="100"/>
      </c:catAx>
      <c:valAx>
        <c:axId val="87360256"/>
        <c:scaling>
          <c:orientation val="minMax"/>
          <c:max val="20500"/>
          <c:min val="0"/>
        </c:scaling>
        <c:axPos val="l"/>
        <c:numFmt formatCode="General" sourceLinked="1"/>
        <c:tickLblPos val="none"/>
        <c:spPr>
          <a:noFill/>
          <a:ln>
            <a:noFill/>
          </a:ln>
        </c:spPr>
        <c:crossAx val="86363136"/>
        <c:crosses val="autoZero"/>
        <c:crossBetween val="between"/>
        <c:majorUnit val="350"/>
      </c:valAx>
      <c:spPr>
        <a:noFill/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897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1685656932667801E-2"/>
          <c:y val="5.0415349218318493E-2"/>
          <c:w val="0.94858310949624447"/>
          <c:h val="0.9495846507816815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2</c:v>
                </c:pt>
              </c:strCache>
            </c:strRef>
          </c:tx>
          <c:spPr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/>
            </a:sp3d>
          </c:spPr>
          <c:dPt>
            <c:idx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/>
              </a:sp3d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/>
              </a:sp3d>
            </c:spPr>
          </c:dPt>
          <c:dPt>
            <c:idx val="2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/>
              </a:sp3d>
            </c:spPr>
          </c:dPt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2869.2</c:v>
                </c:pt>
                <c:pt idx="1">
                  <c:v>3579.8</c:v>
                </c:pt>
                <c:pt idx="2">
                  <c:v>1718.5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FF0000"/>
            </a:solidFill>
            <a:effectLst>
              <a:outerShdw blurRad="12700" dist="50800" sx="19000" sy="19000" algn="ctr" rotWithShape="0">
                <a:srgbClr val="000000">
                  <a:alpha val="9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57150"/>
            </a:sp3d>
          </c:spPr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253</c:v>
                </c:pt>
                <c:pt idx="2">
                  <c:v>181.7</c:v>
                </c:pt>
              </c:numCache>
            </c:numRef>
          </c:val>
        </c:ser>
        <c:dLbls/>
        <c:shape val="box"/>
        <c:axId val="87848448"/>
        <c:axId val="89582976"/>
        <c:axId val="0"/>
      </c:bar3DChart>
      <c:catAx>
        <c:axId val="87848448"/>
        <c:scaling>
          <c:orientation val="minMax"/>
        </c:scaling>
        <c:delete val="1"/>
        <c:axPos val="b"/>
        <c:tickLblPos val="none"/>
        <c:crossAx val="89582976"/>
        <c:crosses val="autoZero"/>
        <c:auto val="1"/>
        <c:lblAlgn val="ctr"/>
        <c:lblOffset val="100"/>
      </c:catAx>
      <c:valAx>
        <c:axId val="89582976"/>
        <c:scaling>
          <c:orientation val="minMax"/>
          <c:max val="3580"/>
          <c:min val="0"/>
        </c:scaling>
        <c:delete val="1"/>
        <c:axPos val="l"/>
        <c:numFmt formatCode="General" sourceLinked="1"/>
        <c:tickLblPos val="none"/>
        <c:crossAx val="87848448"/>
        <c:crosses val="autoZero"/>
        <c:crossBetween val="between"/>
        <c:majorUnit val="100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972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floor>
      <c:spPr>
        <a:noFill/>
        <a:ln w="9525">
          <a:noFill/>
        </a:ln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КБ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cat>
            <c:strRef>
              <c:f>Лист1!$A$2:$A$4</c:f>
              <c:strCache>
                <c:ptCount val="3"/>
                <c:pt idx="0">
                  <c:v>1 п/г 2017 г.</c:v>
                </c:pt>
                <c:pt idx="1">
                  <c:v>План 2018 г.</c:v>
                </c:pt>
                <c:pt idx="2">
                  <c:v>1 п/г 2018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3474.1</c:v>
                </c:pt>
                <c:pt idx="1">
                  <c:v>8129.9</c:v>
                </c:pt>
                <c:pt idx="2">
                  <c:v>3648.6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РБ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cat>
            <c:strRef>
              <c:f>Лист1!$A$2:$A$4</c:f>
              <c:strCache>
                <c:ptCount val="3"/>
                <c:pt idx="0">
                  <c:v>1 п/г 2017 г.</c:v>
                </c:pt>
                <c:pt idx="1">
                  <c:v>План 2018 г.</c:v>
                </c:pt>
                <c:pt idx="2">
                  <c:v>1 п/г 2018 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2407.9</c:v>
                </c:pt>
                <c:pt idx="1">
                  <c:v>5734.3</c:v>
                </c:pt>
                <c:pt idx="2">
                  <c:v>2473.3000000000002</c:v>
                </c:pt>
              </c:numCache>
            </c:numRef>
          </c:val>
        </c:ser>
        <c:dLbls/>
        <c:shape val="box"/>
        <c:axId val="80917248"/>
        <c:axId val="80918016"/>
        <c:axId val="0"/>
      </c:bar3DChart>
      <c:catAx>
        <c:axId val="80917248"/>
        <c:scaling>
          <c:orientation val="minMax"/>
        </c:scaling>
        <c:delete val="1"/>
        <c:axPos val="b"/>
        <c:tickLblPos val="none"/>
        <c:crossAx val="80918016"/>
        <c:crosses val="autoZero"/>
        <c:auto val="1"/>
        <c:lblAlgn val="ctr"/>
        <c:lblOffset val="100"/>
      </c:catAx>
      <c:valAx>
        <c:axId val="80918016"/>
        <c:scaling>
          <c:orientation val="minMax"/>
        </c:scaling>
        <c:delete val="1"/>
        <c:axPos val="l"/>
        <c:numFmt formatCode="General" sourceLinked="1"/>
        <c:tickLblPos val="none"/>
        <c:crossAx val="809172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49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4"/>
      <c:hPercent val="108"/>
      <c:rotY val="7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noFill/>
          <a:prstDash val="solid"/>
        </a:ln>
      </c:spPr>
    </c:sideWall>
    <c:backWall>
      <c:spPr>
        <a:noFill/>
        <a:ln w="12700">
          <a:noFill/>
          <a:prstDash val="solid"/>
        </a:ln>
      </c:spPr>
    </c:backWall>
    <c:plotArea>
      <c:layout>
        <c:manualLayout>
          <c:layoutTarget val="inner"/>
          <c:xMode val="edge"/>
          <c:yMode val="edge"/>
          <c:x val="4.9115913555992194E-2"/>
          <c:y val="0.13707355300887578"/>
          <c:w val="0.95088409775008664"/>
          <c:h val="0.80769844952540326"/>
        </c:manualLayout>
      </c:layout>
      <c:bar3D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F0000"/>
            </a:solidFill>
            <a:ln w="11953">
              <a:solidFill>
                <a:schemeClr val="tx1"/>
              </a:solidFill>
              <a:prstDash val="solid"/>
            </a:ln>
          </c:spPr>
          <c:dPt>
            <c:idx val="1"/>
            <c:spPr>
              <a:solidFill>
                <a:srgbClr val="0000FF"/>
              </a:solidFill>
              <a:ln w="11953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rgbClr val="008000"/>
              </a:solidFill>
              <a:ln w="11953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Sheet1!$B$1:$D$1</c:f>
              <c:strCache>
                <c:ptCount val="3"/>
                <c:pt idx="0">
                  <c:v>1 п/г 2017</c:v>
                </c:pt>
                <c:pt idx="1">
                  <c:v>план 2017 г.</c:v>
                </c:pt>
                <c:pt idx="2">
                  <c:v>1 п/г 2018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810.3</c:v>
                </c:pt>
                <c:pt idx="1">
                  <c:v>1882.1</c:v>
                </c:pt>
                <c:pt idx="2">
                  <c:v>942.1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F6600"/>
            </a:solidFill>
            <a:ln w="16162">
              <a:solidFill>
                <a:schemeClr val="tx1"/>
              </a:solidFill>
              <a:prstDash val="solid"/>
            </a:ln>
          </c:spPr>
          <c:cat>
            <c:strRef>
              <c:f>Sheet1!$B$1:$D$1</c:f>
              <c:strCache>
                <c:ptCount val="3"/>
                <c:pt idx="0">
                  <c:v>1 п/г 2017</c:v>
                </c:pt>
                <c:pt idx="1">
                  <c:v>план 2017 г.</c:v>
                </c:pt>
                <c:pt idx="2">
                  <c:v>1 п/г 2018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FF00"/>
            </a:solidFill>
            <a:ln w="11953">
              <a:solidFill>
                <a:schemeClr val="tx1"/>
              </a:solidFill>
              <a:prstDash val="solid"/>
            </a:ln>
          </c:spPr>
          <c:cat>
            <c:strRef>
              <c:f>Sheet1!$B$1:$D$1</c:f>
              <c:strCache>
                <c:ptCount val="3"/>
                <c:pt idx="0">
                  <c:v>1 п/г 2017</c:v>
                </c:pt>
                <c:pt idx="1">
                  <c:v>план 2017 г.</c:v>
                </c:pt>
                <c:pt idx="2">
                  <c:v>1 п/г 2018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</c:ser>
        <c:dLbls/>
        <c:gapDepth val="0"/>
        <c:shape val="cylinder"/>
        <c:axId val="90902528"/>
        <c:axId val="90904064"/>
        <c:axId val="0"/>
      </c:bar3DChart>
      <c:catAx>
        <c:axId val="90902528"/>
        <c:scaling>
          <c:orientation val="minMax"/>
        </c:scaling>
        <c:delete val="1"/>
        <c:axPos val="b"/>
        <c:numFmt formatCode="General" sourceLinked="1"/>
        <c:tickLblPos val="none"/>
        <c:crossAx val="90904064"/>
        <c:crosses val="autoZero"/>
        <c:auto val="1"/>
        <c:lblAlgn val="ctr"/>
        <c:lblOffset val="100"/>
        <c:tickLblSkip val="1"/>
        <c:tickMarkSkip val="1"/>
      </c:catAx>
      <c:valAx>
        <c:axId val="90904064"/>
        <c:scaling>
          <c:orientation val="minMax"/>
          <c:max val="1500"/>
          <c:min val="0"/>
        </c:scaling>
        <c:delete val="1"/>
        <c:axPos val="l"/>
        <c:numFmt formatCode="General" sourceLinked="1"/>
        <c:tickLblPos val="none"/>
        <c:crossAx val="90902528"/>
        <c:crosses val="autoZero"/>
        <c:crossBetween val="between"/>
        <c:majorUnit val="62"/>
        <c:minorUnit val="1"/>
      </c:valAx>
      <c:spPr>
        <a:noFill/>
        <a:ln w="16162">
          <a:noFill/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43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5496737473855351E-3"/>
          <c:y val="1.7291599621551641E-2"/>
          <c:w val="0.96429649853946664"/>
          <c:h val="0.8724514095460586"/>
        </c:manualLayout>
      </c:layout>
      <c:barChart>
        <c:barDir val="col"/>
        <c:grouping val="clustered"/>
        <c:ser>
          <c:idx val="1"/>
          <c:order val="0"/>
          <c:tx>
            <c:strRef>
              <c:f>'[Диаграмма в Microsoft Office PowerPoint]Лист1'!$C$1</c:f>
              <c:strCache>
                <c:ptCount val="1"/>
                <c:pt idx="0">
                  <c:v>2016 год</c:v>
                </c:pt>
              </c:strCache>
            </c:strRef>
          </c:tx>
          <c:dPt>
            <c:idx val="0"/>
            <c:spPr>
              <a:scene3d>
                <a:camera prst="orthographicFront"/>
                <a:lightRig rig="threePt" dir="t"/>
              </a:scene3d>
              <a:sp3d prstMaterial="matte">
                <a:bevelT w="127000" h="63500"/>
              </a:sp3d>
            </c:spPr>
          </c:dPt>
          <c:val>
            <c:numRef>
              <c:f>'[Диаграмма в Microsoft Office PowerPoint]Лист1'!$C$2</c:f>
              <c:numCache>
                <c:formatCode>General</c:formatCode>
                <c:ptCount val="1"/>
                <c:pt idx="0">
                  <c:v>29631.154299999896</c:v>
                </c:pt>
              </c:numCache>
            </c:numRef>
          </c:val>
        </c:ser>
        <c:gapWidth val="335"/>
        <c:axId val="261250432"/>
        <c:axId val="136934528"/>
      </c:barChart>
      <c:catAx>
        <c:axId val="261250432"/>
        <c:scaling>
          <c:orientation val="minMax"/>
        </c:scaling>
        <c:delete val="1"/>
        <c:axPos val="b"/>
        <c:tickLblPos val="none"/>
        <c:crossAx val="136934528"/>
        <c:crosses val="autoZero"/>
        <c:auto val="1"/>
        <c:lblAlgn val="ctr"/>
        <c:lblOffset val="100"/>
      </c:catAx>
      <c:valAx>
        <c:axId val="136934528"/>
        <c:scaling>
          <c:orientation val="minMax"/>
          <c:max val="29900"/>
          <c:min val="28000"/>
        </c:scaling>
        <c:delete val="1"/>
        <c:axPos val="l"/>
        <c:numFmt formatCode="General" sourceLinked="1"/>
        <c:tickLblPos val="none"/>
        <c:crossAx val="261250432"/>
        <c:crosses val="autoZero"/>
        <c:crossBetween val="between"/>
        <c:dispUnits>
          <c:builtInUnit val="millions"/>
          <c:dispUnitsLbl>
            <c:layout/>
          </c:dispUnitsLbl>
        </c:dispUnits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4939409169598483E-2"/>
          <c:y val="2.9459418972390652E-2"/>
          <c:w val="0.7859008822349407"/>
          <c:h val="0.9560097328312499"/>
        </c:manualLayout>
      </c:layout>
      <c:bar3DChart>
        <c:barDir val="col"/>
        <c:grouping val="stacked"/>
        <c:ser>
          <c:idx val="0"/>
          <c:order val="0"/>
          <c:tx>
            <c:strRef>
              <c:f>ОГВ!$A$5</c:f>
              <c:strCache>
                <c:ptCount val="1"/>
                <c:pt idx="0">
                  <c:v>расходы на заработную плату с начислениями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152400" dist="317500" dir="5400000" sx="90000" sy="-19000" rotWithShape="0">
                <a:srgbClr val="3366FF">
                  <a:alpha val="1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dLbls>
            <c:txPr>
              <a:bodyPr/>
              <a:lstStyle/>
              <a:p>
                <a:pPr>
                  <a:defRPr sz="20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val>
            <c:numRef>
              <c:f>ОГВ!$B$5:$C$5</c:f>
              <c:numCache>
                <c:formatCode>General</c:formatCode>
                <c:ptCount val="2"/>
                <c:pt idx="0">
                  <c:v>422.5</c:v>
                </c:pt>
                <c:pt idx="1">
                  <c:v>395.6</c:v>
                </c:pt>
              </c:numCache>
            </c:numRef>
          </c:val>
        </c:ser>
        <c:ser>
          <c:idx val="1"/>
          <c:order val="1"/>
          <c:tx>
            <c:strRef>
              <c:f>ОГВ!$A$6</c:f>
              <c:strCache>
                <c:ptCount val="1"/>
                <c:pt idx="0">
                  <c:v>расходы на материально-техническое обеспечние</c:v>
                </c:pt>
              </c:strCache>
            </c:strRef>
          </c:tx>
          <c:spPr>
            <a:solidFill>
              <a:srgbClr val="FF7C80"/>
            </a:solidFill>
            <a:ln>
              <a:solidFill>
                <a:srgbClr val="CC0000"/>
              </a:solidFill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dLbls>
            <c:dLbl>
              <c:idx val="0"/>
              <c:layout>
                <c:manualLayout>
                  <c:x val="-1.4235073292693521E-3"/>
                  <c:y val="-9.4589371045199766E-3"/>
                </c:manualLayout>
              </c:layout>
              <c:showVal val="1"/>
            </c:dLbl>
            <c:dLbl>
              <c:idx val="1"/>
              <c:layout>
                <c:manualLayout>
                  <c:x val="1.4235073292693521E-3"/>
                  <c:y val="-4.7293754543179583E-3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val>
            <c:numRef>
              <c:f>ОГВ!$B$6:$C$6</c:f>
              <c:numCache>
                <c:formatCode>General</c:formatCode>
                <c:ptCount val="2"/>
                <c:pt idx="0">
                  <c:v>53.800000000000004</c:v>
                </c:pt>
                <c:pt idx="1">
                  <c:v>48.20000000000001</c:v>
                </c:pt>
              </c:numCache>
            </c:numRef>
          </c:val>
        </c:ser>
        <c:gapWidth val="204"/>
        <c:gapDepth val="86"/>
        <c:shape val="box"/>
        <c:axId val="280352640"/>
        <c:axId val="280354176"/>
        <c:axId val="0"/>
      </c:bar3DChart>
      <c:catAx>
        <c:axId val="280352640"/>
        <c:scaling>
          <c:orientation val="minMax"/>
        </c:scaling>
        <c:delete val="1"/>
        <c:axPos val="b"/>
        <c:tickLblPos val="none"/>
        <c:crossAx val="280354176"/>
        <c:crosses val="autoZero"/>
        <c:auto val="1"/>
        <c:lblAlgn val="ctr"/>
        <c:lblOffset val="100"/>
      </c:catAx>
      <c:valAx>
        <c:axId val="280354176"/>
        <c:scaling>
          <c:orientation val="minMax"/>
          <c:max val="500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tickLblPos val="none"/>
        <c:crossAx val="280352640"/>
        <c:crosses val="autoZero"/>
        <c:crossBetween val="between"/>
        <c:majorUnit val="100"/>
      </c:valAx>
    </c:plotArea>
    <c:legend>
      <c:legendPos val="r"/>
      <c:layout>
        <c:manualLayout>
          <c:xMode val="edge"/>
          <c:yMode val="edge"/>
          <c:x val="0.75265563156067605"/>
          <c:y val="0.20237915907296491"/>
          <c:w val="0.23670607181900596"/>
          <c:h val="0.45195790580348588"/>
        </c:manualLayout>
      </c:layout>
      <c:spPr>
        <a:ln>
          <a:noFill/>
        </a:ln>
      </c:spPr>
      <c:txPr>
        <a:bodyPr/>
        <a:lstStyle/>
        <a:p>
          <a:pPr>
            <a:defRPr sz="16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6.9946646437232404E-2"/>
          <c:y val="2.9459418972390652E-2"/>
          <c:w val="0.72910398168314072"/>
          <c:h val="0.95448312720041506"/>
        </c:manualLayout>
      </c:layout>
      <c:bar3DChart>
        <c:barDir val="col"/>
        <c:grouping val="stacked"/>
        <c:ser>
          <c:idx val="0"/>
          <c:order val="0"/>
          <c:tx>
            <c:strRef>
              <c:f>ОМСУ!$A$5</c:f>
              <c:strCache>
                <c:ptCount val="1"/>
                <c:pt idx="0">
                  <c:v>заработная плата с начислениями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dLbls>
            <c:dLbl>
              <c:idx val="1"/>
              <c:layout>
                <c:manualLayout>
                  <c:x val="4.9866812419114021E-3"/>
                  <c:y val="-2.6533993911388612E-3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val>
            <c:numRef>
              <c:f>ОМСУ!$B$5:$C$5</c:f>
              <c:numCache>
                <c:formatCode>General</c:formatCode>
                <c:ptCount val="2"/>
                <c:pt idx="0">
                  <c:v>332.9</c:v>
                </c:pt>
                <c:pt idx="1">
                  <c:v>385.9</c:v>
                </c:pt>
              </c:numCache>
            </c:numRef>
          </c:val>
        </c:ser>
        <c:ser>
          <c:idx val="1"/>
          <c:order val="1"/>
          <c:tx>
            <c:strRef>
              <c:f>ОМСУ!$A$6</c:f>
              <c:strCache>
                <c:ptCount val="1"/>
                <c:pt idx="0">
                  <c:v>материально-техническое обеспечние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dLbls>
            <c:txPr>
              <a:bodyPr/>
              <a:lstStyle/>
              <a:p>
                <a:pPr>
                  <a:defRPr sz="20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val>
            <c:numRef>
              <c:f>ОМСУ!$B$6:$C$6</c:f>
              <c:numCache>
                <c:formatCode>General</c:formatCode>
                <c:ptCount val="2"/>
                <c:pt idx="0">
                  <c:v>56.800000000000004</c:v>
                </c:pt>
                <c:pt idx="1">
                  <c:v>68.200000000000045</c:v>
                </c:pt>
              </c:numCache>
            </c:numRef>
          </c:val>
        </c:ser>
        <c:gapWidth val="98"/>
        <c:gapDepth val="80"/>
        <c:shape val="box"/>
        <c:axId val="283505024"/>
        <c:axId val="250376192"/>
        <c:axId val="0"/>
      </c:bar3DChart>
      <c:catAx>
        <c:axId val="283505024"/>
        <c:scaling>
          <c:orientation val="minMax"/>
        </c:scaling>
        <c:delete val="1"/>
        <c:axPos val="b"/>
        <c:tickLblPos val="none"/>
        <c:crossAx val="250376192"/>
        <c:crosses val="autoZero"/>
        <c:auto val="1"/>
        <c:lblAlgn val="ctr"/>
        <c:lblOffset val="100"/>
      </c:catAx>
      <c:valAx>
        <c:axId val="250376192"/>
        <c:scaling>
          <c:orientation val="minMax"/>
          <c:max val="500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tickLblPos val="none"/>
        <c:crossAx val="283505024"/>
        <c:crosses val="autoZero"/>
        <c:crossBetween val="between"/>
        <c:majorUnit val="100"/>
      </c:valAx>
    </c:plotArea>
    <c:legend>
      <c:legendPos val="r"/>
      <c:layout>
        <c:manualLayout>
          <c:xMode val="edge"/>
          <c:yMode val="edge"/>
          <c:x val="0.68929638320328701"/>
          <c:y val="0.22095295481093694"/>
          <c:w val="0.30006529803862442"/>
          <c:h val="0.37766272285159785"/>
        </c:manualLayout>
      </c:layout>
      <c:spPr>
        <a:ln>
          <a:noFill/>
        </a:ln>
      </c:spPr>
      <c:txPr>
        <a:bodyPr/>
        <a:lstStyle/>
        <a:p>
          <a:pPr>
            <a:defRPr sz="14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2163285454357979E-2"/>
          <c:y val="5.1400490271366527E-2"/>
          <c:w val="0.82334679864908988"/>
          <c:h val="0.92034703995333922"/>
        </c:manualLayout>
      </c:layout>
      <c:bar3DChart>
        <c:barDir val="col"/>
        <c:grouping val="stacked"/>
        <c:ser>
          <c:idx val="0"/>
          <c:order val="0"/>
          <c:tx>
            <c:strRef>
              <c:f>ПКЗ!$A$4</c:f>
              <c:strCache>
                <c:ptCount val="1"/>
                <c:pt idx="0">
                  <c:v>213</c:v>
                </c:pt>
              </c:strCache>
            </c:strRef>
          </c:tx>
          <c:spPr>
            <a:solidFill>
              <a:srgbClr val="FF9900"/>
            </a:solidFill>
            <a:ln>
              <a:solidFill>
                <a:srgbClr val="FF9900"/>
              </a:solidFill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dLbls>
            <c:dLbl>
              <c:idx val="0"/>
              <c:layout>
                <c:manualLayout>
                  <c:x val="1.8901880141739453E-2"/>
                  <c:y val="-3.8396931147953355E-3"/>
                </c:manualLayout>
              </c:layout>
              <c:showVal val="1"/>
            </c:dLbl>
            <c:dLbl>
              <c:idx val="1"/>
              <c:layout>
                <c:manualLayout>
                  <c:x val="2.2052193498695846E-2"/>
                  <c:y val="-7.6793862295907013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val>
            <c:numRef>
              <c:f>ПКЗ!$B$4:$C$4</c:f>
              <c:numCache>
                <c:formatCode>#,##0.0</c:formatCode>
                <c:ptCount val="2"/>
                <c:pt idx="0">
                  <c:v>40.862544459999995</c:v>
                </c:pt>
                <c:pt idx="1">
                  <c:v>13.701256409999999</c:v>
                </c:pt>
              </c:numCache>
            </c:numRef>
          </c:val>
        </c:ser>
        <c:ser>
          <c:idx val="1"/>
          <c:order val="1"/>
          <c:tx>
            <c:strRef>
              <c:f>ПКЗ!$A$5</c:f>
              <c:strCache>
                <c:ptCount val="1"/>
                <c:pt idx="0">
                  <c:v>прочие</c:v>
                </c:pt>
              </c:strCache>
            </c:strRef>
          </c:tx>
          <c:spPr>
            <a:solidFill>
              <a:srgbClr val="33CC33"/>
            </a:solidFill>
            <a:ln>
              <a:solidFill>
                <a:srgbClr val="33CC33"/>
              </a:solidFill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dLbls>
            <c:dLbl>
              <c:idx val="0"/>
              <c:layout>
                <c:manualLayout>
                  <c:x val="2.2052193498695846E-2"/>
                  <c:y val="-1.9198465573976677E-2"/>
                </c:manualLayout>
              </c:layout>
              <c:showVal val="1"/>
            </c:dLbl>
            <c:dLbl>
              <c:idx val="1"/>
              <c:layout>
                <c:manualLayout>
                  <c:x val="1.8901880141739453E-2"/>
                  <c:y val="-7.0393560578831357E-17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val>
            <c:numRef>
              <c:f>ПКЗ!$B$5:$C$5</c:f>
              <c:numCache>
                <c:formatCode>#,##0.0</c:formatCode>
                <c:ptCount val="2"/>
                <c:pt idx="0">
                  <c:v>18.610591620000154</c:v>
                </c:pt>
                <c:pt idx="1">
                  <c:v>21.003483950000003</c:v>
                </c:pt>
              </c:numCache>
            </c:numRef>
          </c:val>
        </c:ser>
        <c:shape val="cylinder"/>
        <c:axId val="250406016"/>
        <c:axId val="250407552"/>
        <c:axId val="0"/>
      </c:bar3DChart>
      <c:catAx>
        <c:axId val="250406016"/>
        <c:scaling>
          <c:orientation val="minMax"/>
        </c:scaling>
        <c:delete val="1"/>
        <c:axPos val="b"/>
        <c:tickLblPos val="none"/>
        <c:crossAx val="250407552"/>
        <c:crosses val="autoZero"/>
        <c:auto val="1"/>
        <c:lblAlgn val="ctr"/>
        <c:lblOffset val="100"/>
      </c:catAx>
      <c:valAx>
        <c:axId val="250407552"/>
        <c:scaling>
          <c:orientation val="minMax"/>
          <c:max val="60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.0" sourceLinked="1"/>
        <c:tickLblPos val="none"/>
        <c:crossAx val="250406016"/>
        <c:crosses val="autoZero"/>
        <c:crossBetween val="between"/>
        <c:majorUnit val="20"/>
      </c:valAx>
    </c:plotArea>
    <c:legend>
      <c:legendPos val="r"/>
      <c:layout/>
      <c:txPr>
        <a:bodyPr/>
        <a:lstStyle/>
        <a:p>
          <a:pPr>
            <a:defRPr sz="14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0.12078</cdr:x>
      <cdr:y>0.41653</cdr:y>
    </cdr:from>
    <cdr:to>
      <cdr:x>0.27675</cdr:x>
      <cdr:y>0.5165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44980" y="2227486"/>
          <a:ext cx="1349433" cy="5346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2800" b="1" dirty="0" smtClean="0">
              <a:solidFill>
                <a:schemeClr val="tx1"/>
              </a:solidFill>
              <a:latin typeface="Arial"/>
              <a:cs typeface="Arial"/>
            </a:rPr>
            <a:t>9 901,0</a:t>
          </a:r>
          <a:endParaRPr lang="ru-RU" sz="2800" b="1" i="0" u="none" strike="noStrike" baseline="0" dirty="0">
            <a:solidFill>
              <a:schemeClr val="tx1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0.74261</cdr:x>
      <cdr:y>0.45682</cdr:y>
    </cdr:from>
    <cdr:to>
      <cdr:x>0.88268</cdr:x>
      <cdr:y>0.56368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424967" y="2442983"/>
          <a:ext cx="1211869" cy="5714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2800" b="1" i="0" u="none" strike="noStrike" baseline="0" dirty="0" smtClean="0">
              <a:solidFill>
                <a:schemeClr val="tx1"/>
              </a:solidFill>
              <a:latin typeface="Arial"/>
              <a:cs typeface="Arial"/>
            </a:rPr>
            <a:t>8 971,4</a:t>
          </a:r>
          <a:endParaRPr lang="ru-RU" sz="2800" b="1" i="0" u="none" strike="noStrike" baseline="0" dirty="0">
            <a:solidFill>
              <a:schemeClr val="tx1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0.14495</cdr:x>
      <cdr:y>0.93998</cdr:y>
    </cdr:from>
    <cdr:to>
      <cdr:x>0.27093</cdr:x>
      <cdr:y>0.99925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042966" y="4257691"/>
          <a:ext cx="914400" cy="2682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0.701</cdr:x>
      <cdr:y>0.77591</cdr:y>
    </cdr:from>
    <cdr:to>
      <cdr:x>0.94237</cdr:x>
      <cdr:y>0.91552</cdr:y>
    </cdr:to>
    <cdr:sp macro="" textlink="">
      <cdr:nvSpPr>
        <cdr:cNvPr id="1030" name="Скругленная прямоугольная выноска 1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064927" y="4149353"/>
          <a:ext cx="2088303" cy="746600"/>
        </a:xfrm>
        <a:prstGeom xmlns:a="http://schemas.openxmlformats.org/drawingml/2006/main" prst="wedgeRoundRectCallout">
          <a:avLst>
            <a:gd name="adj1" fmla="val -7191"/>
            <a:gd name="adj2" fmla="val -119817"/>
            <a:gd name="adj3" fmla="val 16667"/>
          </a:avLst>
        </a:prstGeom>
        <a:solidFill xmlns:a="http://schemas.openxmlformats.org/drawingml/2006/main">
          <a:srgbClr val="FDEADA"/>
        </a:solidFill>
        <a:ln xmlns:a="http://schemas.openxmlformats.org/drawingml/2006/main" w="9525" algn="ctr">
          <a:solidFill>
            <a:srgbClr val="FF0000"/>
          </a:solidFill>
          <a:miter lim="800000"/>
          <a:headEnd/>
          <a:tailEnd/>
        </a:ln>
        <a:effectLst xmlns:a="http://schemas.openxmlformats.org/drawingml/2006/main">
          <a:outerShdw dist="20000" dir="5400000" rotWithShape="0">
            <a:srgbClr val="000000">
              <a:alpha val="37999"/>
            </a:srgbClr>
          </a:outerShdw>
        </a:effectLst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txBody>
        <a:bodyPr xmlns:a="http://schemas.openxmlformats.org/drawingml/2006/main" vertOverflow="clip" wrap="square" lIns="45720" tIns="41148" rIns="4572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900" b="1" i="0" u="none" strike="noStrike" baseline="0" dirty="0" smtClean="0">
              <a:solidFill>
                <a:srgbClr val="0000FF"/>
              </a:solidFill>
              <a:latin typeface="Arial"/>
              <a:cs typeface="Arial"/>
            </a:rPr>
            <a:t>Исполнение </a:t>
          </a:r>
        </a:p>
        <a:p xmlns:a="http://schemas.openxmlformats.org/drawingml/2006/main">
          <a:pPr algn="ctr" rtl="0">
            <a:defRPr sz="1000"/>
          </a:pPr>
          <a:r>
            <a:rPr lang="ru-RU" sz="1900" b="1" dirty="0">
              <a:solidFill>
                <a:srgbClr val="0000FF"/>
              </a:solidFill>
              <a:latin typeface="Arial"/>
              <a:cs typeface="Arial"/>
            </a:rPr>
            <a:t>п</a:t>
          </a:r>
          <a:r>
            <a:rPr lang="ru-RU" sz="1900" b="1" i="0" u="none" strike="noStrike" baseline="0" dirty="0" smtClean="0">
              <a:solidFill>
                <a:srgbClr val="0000FF"/>
              </a:solidFill>
              <a:latin typeface="Arial"/>
              <a:cs typeface="Arial"/>
            </a:rPr>
            <a:t>лана</a:t>
          </a:r>
          <a:r>
            <a:rPr lang="ru-RU" sz="1900" b="1" i="0" u="none" strike="noStrike" dirty="0" smtClean="0">
              <a:solidFill>
                <a:srgbClr val="0000FF"/>
              </a:solidFill>
              <a:latin typeface="Arial"/>
              <a:cs typeface="Arial"/>
            </a:rPr>
            <a:t> </a:t>
          </a:r>
          <a:r>
            <a:rPr lang="ru-RU" sz="1900" b="1" i="0" u="none" strike="noStrike" baseline="0" dirty="0" smtClean="0">
              <a:solidFill>
                <a:srgbClr val="0000FF"/>
              </a:solidFill>
              <a:latin typeface="Arial"/>
              <a:cs typeface="Arial"/>
            </a:rPr>
            <a:t>46,7%</a:t>
          </a:r>
          <a:endParaRPr lang="ru-RU" sz="1900" b="1" i="0" u="none" strike="noStrike" baseline="0" dirty="0">
            <a:solidFill>
              <a:srgbClr val="0000FF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0.35016</cdr:x>
      <cdr:y>0.14706</cdr:y>
    </cdr:from>
    <cdr:to>
      <cdr:x>0.45585</cdr:x>
      <cdr:y>0.3338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29545" y="72008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0.31815</cdr:x>
      <cdr:y>0</cdr:y>
    </cdr:from>
    <cdr:to>
      <cdr:x>0.48173</cdr:x>
      <cdr:y>0.10015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752559" y="-1057498"/>
          <a:ext cx="1415274" cy="5355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rPr>
            <a:t>20 468,6</a:t>
          </a:r>
          <a:endParaRPr lang="ru-RU" sz="2800" b="1" dirty="0">
            <a:solidFill>
              <a:srgbClr val="0033CC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0.05986</cdr:x>
      <cdr:y>0.18289</cdr:y>
    </cdr:from>
    <cdr:to>
      <cdr:x>0.21043</cdr:x>
      <cdr:y>0.26023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5255" y="1013554"/>
          <a:ext cx="818199" cy="4286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200" b="1" dirty="0" smtClean="0">
              <a:latin typeface="Arial" pitchFamily="34" charset="0"/>
              <a:cs typeface="Arial" pitchFamily="34" charset="0"/>
            </a:rPr>
            <a:t>2 869,2</a:t>
          </a:r>
          <a:endParaRPr lang="ru-RU" sz="22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0.33979</cdr:x>
      <cdr:y>0.01178</cdr:y>
    </cdr:from>
    <cdr:to>
      <cdr:x>0.57042</cdr:x>
      <cdr:y>0.09072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46400" y="65278"/>
          <a:ext cx="1253247" cy="4374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200" b="1" dirty="0" smtClean="0">
              <a:latin typeface="Arial" pitchFamily="34" charset="0"/>
              <a:cs typeface="Arial" pitchFamily="34" charset="0"/>
            </a:rPr>
            <a:t>3 579,8</a:t>
          </a:r>
          <a:endParaRPr lang="ru-RU" sz="18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0.53029</cdr:x>
      <cdr:y>0.45575</cdr:y>
    </cdr:from>
    <cdr:to>
      <cdr:x>0.76693</cdr:x>
      <cdr:y>0.53309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81596" y="2525722"/>
          <a:ext cx="1285905" cy="4286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200" b="1" dirty="0" smtClean="0">
              <a:latin typeface="Arial" pitchFamily="34" charset="0"/>
              <a:cs typeface="Arial" pitchFamily="34" charset="0"/>
            </a:rPr>
            <a:t>1 718,5</a:t>
          </a:r>
        </a:p>
      </cdr:txBody>
    </cdr:sp>
  </cdr:relSizeAnchor>
  <cdr:relSizeAnchor xmlns:cdr="http://schemas.openxmlformats.org/drawingml/2006/chartDrawing">
    <cdr:from>
      <cdr:x>0.1437</cdr:x>
      <cdr:y>0.94073</cdr:y>
    </cdr:from>
    <cdr:to>
      <cdr:x>0.26968</cdr:x>
      <cdr:y>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042966" y="4257691"/>
          <a:ext cx="914400" cy="2682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0.72172</cdr:x>
      <cdr:y>0.22848</cdr:y>
    </cdr:from>
    <cdr:to>
      <cdr:x>1</cdr:x>
      <cdr:y>0.35052</cdr:y>
    </cdr:to>
    <cdr:sp macro="" textlink="">
      <cdr:nvSpPr>
        <cdr:cNvPr id="12" name="Скругленная прямоугольная выноска 11"/>
        <cdr:cNvSpPr/>
      </cdr:nvSpPr>
      <cdr:spPr>
        <a:xfrm xmlns:a="http://schemas.openxmlformats.org/drawingml/2006/main">
          <a:off x="3921835" y="1266228"/>
          <a:ext cx="1512177" cy="676341"/>
        </a:xfrm>
        <a:prstGeom xmlns:a="http://schemas.openxmlformats.org/drawingml/2006/main" prst="wedgeRoundRectCallout">
          <a:avLst>
            <a:gd name="adj1" fmla="val -42376"/>
            <a:gd name="adj2" fmla="val 196215"/>
            <a:gd name="adj3" fmla="val 16667"/>
          </a:avLst>
        </a:prstGeom>
        <a:gradFill xmlns:a="http://schemas.openxmlformats.org/drawingml/2006/main" flip="none" rotWithShape="1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6200000" scaled="1"/>
          <a:tileRect/>
        </a:gradFill>
        <a:ln xmlns:a="http://schemas.openxmlformats.org/drawingml/2006/main">
          <a:solidFill>
            <a:srgbClr val="FF0000"/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rPr>
            <a:t>48,0% </a:t>
          </a:r>
          <a:r>
            <a:rPr lang="ru-RU" sz="16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rPr>
            <a:t>плана </a:t>
          </a:r>
        </a:p>
        <a:p xmlns:a="http://schemas.openxmlformats.org/drawingml/2006/main">
          <a:pPr algn="ctr"/>
          <a:r>
            <a:rPr lang="ru-RU" sz="16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rPr>
            <a:t>на 2018 год</a:t>
          </a:r>
          <a:endParaRPr lang="ru-RU" sz="16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 xmlns:a="http://schemas.openxmlformats.org/drawingml/2006/main">
          <a:pPr algn="ctr"/>
          <a:endParaRPr lang="ru-RU" sz="16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0.19719</cdr:x>
      <cdr:y>0.82987</cdr:y>
    </cdr:from>
    <cdr:to>
      <cdr:x>0.3681</cdr:x>
      <cdr:y>0.92011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71555" y="4599135"/>
          <a:ext cx="928693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-253,0</a:t>
          </a:r>
          <a:endParaRPr lang="ru-RU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0.78878</cdr:x>
      <cdr:y>0.84276</cdr:y>
    </cdr:from>
    <cdr:to>
      <cdr:x>0.90394</cdr:x>
      <cdr:y>0.94897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286265" y="4670572"/>
          <a:ext cx="625756" cy="5885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-181,7</a:t>
          </a:r>
          <a:endParaRPr lang="ru-RU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0.22185</cdr:x>
      <cdr:y>0.59875</cdr:y>
    </cdr:from>
    <cdr:to>
      <cdr:x>0.38236</cdr:x>
      <cdr:y>0.67916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85852" y="2598705"/>
          <a:ext cx="930338" cy="3489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Arial" pitchFamily="34" charset="0"/>
              <a:cs typeface="Arial" pitchFamily="34" charset="0"/>
            </a:rPr>
            <a:t>2 407,9</a:t>
          </a:r>
          <a:endParaRPr lang="ru-RU" sz="20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0.36975</cdr:x>
      <cdr:y>0.05558</cdr:y>
    </cdr:from>
    <cdr:to>
      <cdr:x>0.57341</cdr:x>
      <cdr:y>0.13788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43121" y="241251"/>
          <a:ext cx="1180441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Arial" pitchFamily="34" charset="0"/>
              <a:cs typeface="Arial" pitchFamily="34" charset="0"/>
            </a:rPr>
            <a:t>8 129,9</a:t>
          </a:r>
          <a:endParaRPr lang="ru-RU" sz="20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0.50306</cdr:x>
      <cdr:y>0.23572</cdr:y>
    </cdr:from>
    <cdr:to>
      <cdr:x>0.65121</cdr:x>
      <cdr:y>0.33222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915816" y="1023079"/>
          <a:ext cx="858697" cy="4188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0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0.66457</cdr:x>
      <cdr:y>0.46707</cdr:y>
    </cdr:from>
    <cdr:to>
      <cdr:x>0.83742</cdr:x>
      <cdr:y>0.56398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851938" y="2027202"/>
          <a:ext cx="1001862" cy="4205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Arial" pitchFamily="34" charset="0"/>
              <a:cs typeface="Arial" pitchFamily="34" charset="0"/>
            </a:rPr>
            <a:t>3 648,6</a:t>
          </a:r>
          <a:endParaRPr lang="ru-RU" sz="20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0.7888</cdr:x>
      <cdr:y>0.56754</cdr:y>
    </cdr:from>
    <cdr:to>
      <cdr:x>0.98633</cdr:x>
      <cdr:y>0.68012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572000" y="2463239"/>
          <a:ext cx="1144911" cy="4886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Arial" pitchFamily="34" charset="0"/>
              <a:cs typeface="Arial" pitchFamily="34" charset="0"/>
            </a:rPr>
            <a:t>2 473,3</a:t>
          </a:r>
          <a:endParaRPr lang="ru-RU" sz="20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0.50306</cdr:x>
      <cdr:y>0.28602</cdr:y>
    </cdr:from>
    <cdr:to>
      <cdr:x>0.70027</cdr:x>
      <cdr:y>0.36832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915804" y="1241383"/>
          <a:ext cx="1143056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>
              <a:latin typeface="Arial" pitchFamily="34" charset="0"/>
              <a:cs typeface="Arial" pitchFamily="34" charset="0"/>
            </a:rPr>
            <a:t>5 </a:t>
          </a:r>
          <a:r>
            <a:rPr lang="ru-RU" sz="2000" b="1" dirty="0" smtClean="0">
              <a:latin typeface="Arial" pitchFamily="34" charset="0"/>
              <a:cs typeface="Arial" pitchFamily="34" charset="0"/>
            </a:rPr>
            <a:t>734,3</a:t>
          </a:r>
          <a:endParaRPr lang="ru-RU" sz="2000" b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0.17114</cdr:x>
      <cdr:y>0.42673</cdr:y>
    </cdr:from>
    <cdr:to>
      <cdr:x>0.33189</cdr:x>
      <cdr:y>0.53387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99612" y="2524270"/>
          <a:ext cx="844996" cy="6337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Arial" pitchFamily="34" charset="0"/>
              <a:cs typeface="Arial" pitchFamily="34" charset="0"/>
            </a:rPr>
            <a:t>810,3</a:t>
          </a:r>
          <a:endParaRPr lang="ru-RU" sz="20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0.72603</cdr:x>
      <cdr:y>0.36635</cdr:y>
    </cdr:from>
    <cdr:to>
      <cdr:x>0.90122</cdr:x>
      <cdr:y>0.48527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816438" y="2167080"/>
          <a:ext cx="920901" cy="7034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 smtClean="0">
              <a:latin typeface="Arial" pitchFamily="34" charset="0"/>
              <a:cs typeface="Arial" pitchFamily="34" charset="0"/>
            </a:rPr>
            <a:t>942,1</a:t>
          </a:r>
          <a:endParaRPr lang="ru-RU" sz="20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0.41587</cdr:x>
      <cdr:y>0.06845</cdr:y>
    </cdr:from>
    <cdr:to>
      <cdr:x>0.60872</cdr:x>
      <cdr:y>0.16389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186080" y="404925"/>
          <a:ext cx="1013732" cy="5645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 smtClean="0">
              <a:latin typeface="Arial" pitchFamily="34" charset="0"/>
              <a:cs typeface="Arial" pitchFamily="34" charset="0"/>
            </a:rPr>
            <a:t>1 882,1</a:t>
          </a:r>
          <a:endParaRPr lang="ru-RU" sz="2000" b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FF3F5-6FC7-4AF0-BD18-CACCC0C23FB6}" type="datetimeFigureOut">
              <a:rPr lang="ru-RU" smtClean="0"/>
              <a:pPr/>
              <a:t>10.08.2018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20034-87D0-40B6-BCB7-20BA11C0B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32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0" tIns="45625" rIns="91250" bIns="4562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0" tIns="45625" rIns="91250" bIns="4562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0" tIns="45625" rIns="91250" bIns="456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0" tIns="45625" rIns="91250" bIns="4562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0" tIns="45625" rIns="91250" bIns="4562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05C9285-68B8-454E-9E58-5CDEC9938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33002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2813"/>
            <a:fld id="{7F60808B-C378-4EF9-AC6D-C6FF8E9962EF}" type="slidenum">
              <a:rPr lang="ru-RU" altLang="ru-RU">
                <a:solidFill>
                  <a:srgbClr val="000000"/>
                </a:solidFill>
              </a:rPr>
              <a:pPr defTabSz="912813"/>
              <a:t>2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33475" name="Rectangle 7"/>
          <p:cNvSpPr txBox="1">
            <a:spLocks noGrp="1"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6" tIns="45643" rIns="91286" bIns="45643" anchor="b"/>
          <a:lstStyle/>
          <a:p>
            <a:pPr algn="r"/>
            <a:fld id="{62DEB736-FFD6-46E3-9500-788E12004427}" type="slidenum">
              <a:rPr lang="ru-RU" altLang="ru-RU" sz="1200" smtClean="0">
                <a:solidFill>
                  <a:srgbClr val="000000"/>
                </a:solidFill>
              </a:rPr>
              <a:pPr algn="r"/>
              <a:t>2</a:t>
            </a:fld>
            <a:endParaRPr lang="ru-RU" altLang="ru-RU" sz="1200" smtClean="0">
              <a:solidFill>
                <a:srgbClr val="000000"/>
              </a:solidFill>
            </a:endParaRPr>
          </a:p>
        </p:txBody>
      </p:sp>
      <p:sp>
        <p:nvSpPr>
          <p:cNvPr id="2334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DDDD0761-CB7B-491D-AE66-29E386E881A6}" type="slidenum">
              <a:rPr lang="ru-RU" altLang="ru-RU" smtClean="0">
                <a:latin typeface="Arial" charset="0"/>
              </a:rPr>
              <a:pPr defTabSz="912813"/>
              <a:t>23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36867" name="Rectangle 7"/>
          <p:cNvSpPr txBox="1">
            <a:spLocks noGrp="1"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6" tIns="45643" rIns="91286" bIns="45643" anchor="b"/>
          <a:lstStyle/>
          <a:p>
            <a:pPr algn="r"/>
            <a:fld id="{E6C3CF70-2718-43DB-9881-E228B354A696}" type="slidenum">
              <a:rPr lang="ru-RU" altLang="ru-RU" sz="1200"/>
              <a:pPr algn="r"/>
              <a:t>23</a:t>
            </a:fld>
            <a:endParaRPr lang="ru-RU" altLang="ru-RU" sz="1200"/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A9BF1E85-C1E5-4A5F-8A34-6AE64E14F1FD}" type="slidenum">
              <a:rPr lang="ru-RU" smtClean="0">
                <a:solidFill>
                  <a:srgbClr val="000000"/>
                </a:solidFill>
                <a:latin typeface="Arial" charset="0"/>
              </a:rPr>
              <a:pPr defTabSz="912813"/>
              <a:t>26</a:t>
            </a:fld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6" tIns="45643" rIns="91286" bIns="45643" anchor="b"/>
          <a:lstStyle/>
          <a:p>
            <a:pPr algn="r"/>
            <a:fld id="{C1ABE2AC-9B43-4E2A-87BB-2AC488BB7F0B}" type="slidenum">
              <a:rPr lang="ru-RU" sz="1200">
                <a:solidFill>
                  <a:srgbClr val="000000"/>
                </a:solidFill>
              </a:rPr>
              <a:pPr algn="r"/>
              <a:t>26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66E795-4060-4774-8423-8A5F3450D534}" type="slidenum">
              <a:rPr lang="ru-RU" smtClean="0"/>
              <a:pPr/>
              <a:t>27</a:t>
            </a:fld>
            <a:endParaRPr lang="ru-RU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FB841209-A240-4870-A9D7-25BC46E0BED3}" type="slidenum">
              <a:rPr lang="ru-RU">
                <a:solidFill>
                  <a:prstClr val="black"/>
                </a:solidFill>
              </a:rPr>
              <a:pPr defTabSz="912813"/>
              <a:t>28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 txBox="1">
            <a:spLocks noGrp="1"/>
          </p:cNvSpPr>
          <p:nvPr/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711" tIns="46356" rIns="92711" bIns="46356" anchor="b"/>
          <a:lstStyle/>
          <a:p>
            <a:pPr algn="r"/>
            <a:fld id="{AA441BBC-E2E7-43FD-BD85-7AEC083479B5}" type="slidenum">
              <a:rPr lang="ru-RU" sz="1200">
                <a:cs typeface="Arial" charset="0"/>
              </a:rPr>
              <a:pPr algn="r"/>
              <a:t>29</a:t>
            </a:fld>
            <a:endParaRPr lang="ru-RU" sz="1200">
              <a:cs typeface="Arial" charset="0"/>
            </a:endParaRPr>
          </a:p>
        </p:txBody>
      </p:sp>
      <p:sp>
        <p:nvSpPr>
          <p:cNvPr id="13317" name="Номер слайда 1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A36884-99C0-4CEA-9647-69BB18F8287A}" type="slidenum">
              <a:rPr lang="ru-RU" smtClean="0">
                <a:latin typeface="Arial" charset="0"/>
              </a:rPr>
              <a:pPr/>
              <a:t>29</a:t>
            </a:fld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1A2482B-DF67-4BB5-9A8C-D0B211D9B445}" type="slidenum">
              <a:rPr lang="ru-RU" smtClean="0">
                <a:latin typeface="Arial" charset="0"/>
              </a:rPr>
              <a:pPr/>
              <a:t>32</a:t>
            </a:fld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9421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690AFD-2087-4214-B956-5B71D32AC67C}" type="slidenum">
              <a:rPr lang="ru-RU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95236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00D60A-FEB3-448E-8997-BDCE88024DEC}" type="slidenum">
              <a:rPr lang="ru-RU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95236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E4FD05-ECA7-43EC-B710-E8A3AE382818}" type="slidenum">
              <a:rPr lang="ru-RU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6C766-7FC4-4995-B56A-73E7107DE39C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3DB71EC9-87B1-45FA-ACCC-DC76D2E8F559}" type="slidenum">
              <a:rPr lang="ru-RU" smtClean="0">
                <a:latin typeface="Arial" charset="0"/>
              </a:rPr>
              <a:pPr defTabSz="912813"/>
              <a:t>3</a:t>
            </a:fld>
            <a:endParaRPr lang="ru-RU" smtClean="0">
              <a:latin typeface="Arial" charset="0"/>
            </a:endParaRPr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6" tIns="45643" rIns="91286" bIns="45643" anchor="b"/>
          <a:lstStyle/>
          <a:p>
            <a:pPr algn="r"/>
            <a:fld id="{2B14DACC-D5BB-48E0-A3F2-FD9B6A48AEA3}" type="slidenum">
              <a:rPr lang="ru-RU" sz="1200"/>
              <a:pPr algn="r"/>
              <a:t>3</a:t>
            </a:fld>
            <a:endParaRPr lang="ru-RU" sz="1200"/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15EB30-4236-47D8-9DC8-D272BF4E323E}" type="slidenum">
              <a:rPr lang="ru-RU" altLang="ru-RU">
                <a:solidFill>
                  <a:prstClr val="black"/>
                </a:solidFill>
              </a:rPr>
              <a:pPr/>
              <a:t>47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419C6E7C-BAC9-493A-8F4F-7BFC5CF3FD27}" type="slidenum">
              <a:rPr lang="ru-RU" altLang="ru-RU" smtClean="0">
                <a:latin typeface="Arial" charset="0"/>
              </a:rPr>
              <a:pPr defTabSz="912813"/>
              <a:t>48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40963" name="Rectangle 7"/>
          <p:cNvSpPr txBox="1">
            <a:spLocks noGrp="1"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6" tIns="45643" rIns="91286" bIns="45643" anchor="b"/>
          <a:lstStyle/>
          <a:p>
            <a:pPr algn="r"/>
            <a:fld id="{5B1B7E17-4EF2-4E4B-8002-A2588C95244F}" type="slidenum">
              <a:rPr lang="ru-RU" altLang="ru-RU" sz="1200"/>
              <a:pPr algn="r"/>
              <a:t>48</a:t>
            </a:fld>
            <a:endParaRPr lang="ru-RU" altLang="ru-RU" sz="1200"/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82180E4-0F4C-493C-A1C3-E225B23F8457}" type="slidenum">
              <a:rPr lang="ru-RU">
                <a:solidFill>
                  <a:prstClr val="black"/>
                </a:solidFill>
              </a:rPr>
              <a:pPr eaLnBrk="1" hangingPunct="1"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654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365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0C5743A-4300-4651-9475-C47DCFBD709A}" type="slidenum">
              <a:rPr lang="ru-RU" altLang="ru-RU">
                <a:solidFill>
                  <a:srgbClr val="000000"/>
                </a:solidFill>
              </a:rPr>
              <a:pPr/>
              <a:t>5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757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375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9F80F8C-1E03-4308-82DC-99B7AA1A2FC7}" type="slidenum">
              <a:rPr lang="ru-RU" altLang="ru-RU">
                <a:solidFill>
                  <a:srgbClr val="000000"/>
                </a:solidFill>
              </a:rPr>
              <a:pPr/>
              <a:t>14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C9285-68B8-454E-9E58-5CDEC9938BC2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397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558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955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3C67E4B-12D5-4677-BB06-B9872A99DDC1}" type="slidenum">
              <a:rPr lang="ru-RU" altLang="ru-RU">
                <a:solidFill>
                  <a:prstClr val="black"/>
                </a:solidFill>
              </a:rPr>
              <a:pPr/>
              <a:t>19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C9285-68B8-454E-9E58-5CDEC9938BC2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687141-E221-4734-B932-9114BC13B61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5DE3E-3095-480A-B543-92CF2292A0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83423-008B-47FF-8404-1DB029A262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5D0A2-29F8-45F2-A3CB-F125A9EB72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CEDEE-EF41-43FD-89A0-9FA737A2FF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EE154-DD4E-4E7D-9CB3-3CC557BDAA7D}" type="datetimeFigureOut">
              <a:rPr lang="ru-RU"/>
              <a:pPr>
                <a:defRPr/>
              </a:pPr>
              <a:t>10.08.2018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8646D-05C7-4658-8F2D-6A3912127C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3550A-A0A8-4756-9822-C4FBBDD70E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5E790-6AB0-487B-B4B4-9846766ECD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E9791-0CE3-433D-8E90-3244D6045E2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43864-15B2-420E-BA2D-8A833E5F71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FDED5-2302-40D8-B447-0D5C7BF7C1C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5BAA9-FFCA-4DDC-A58C-E158C5927DD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CCB16-2753-4CC1-904B-02A88AD931D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D9955-6C48-47A3-BE69-BEB881E41E1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9AEE6-C3A4-49E1-A9BB-468D9464589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17FDF-9B25-4A9F-AB9F-159DA8354B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7EE10-A7A6-47AF-ADB8-5E56895053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DB591-0DC3-4BA1-BFFC-473CBE98A13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1AA55-CDAF-4BE8-A30D-8D547CAE8C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4EA1A-53E6-4DFB-BD64-99DF10F426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90286-2C5D-400C-A7F1-84B599F0C6C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278FF-821C-4CDC-8E2B-B4CE9D5CE9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18C9F-4BFA-4DBD-8CF4-D765B4551C0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E03FE-0E93-473F-9CF9-0EB34A5748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D8CF1-07F2-4D09-A867-6521813BEB5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82E5E-CE5E-4015-88E1-7B9991172D2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7E396-C0D2-4BCA-B312-A503745F3C2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90B5F-E981-43A6-AE38-50C884617F8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D1DF1-CF25-41CE-9849-FC3A23004F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5DE3E-3095-480A-B543-92CF2292A0B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CEDEE-EF41-43FD-89A0-9FA737A2FF5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1AA55-CDAF-4BE8-A30D-8D547CAE8C6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EC726-59C8-4177-9EA4-A53C0B17914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B8AE0-3DBE-4FBB-B135-BA2289817E4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EC726-59C8-4177-9EA4-A53C0B1791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58524-97E3-4AEF-933E-BC97D0957C1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25A60-52DD-4161-AD9D-F931FF7642D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2A303-E43A-415F-8F19-22442D7A4C3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9B992-E049-4623-90A5-962527570F5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83423-008B-47FF-8404-1DB029A2628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5D0A2-29F8-45F2-A3CB-F125A9EB72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just">
              <a:lnSpc>
                <a:spcPct val="80000"/>
              </a:lnSpc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9396262E-EECE-4FE4-8412-2BD9D3773B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just">
              <a:lnSpc>
                <a:spcPct val="80000"/>
              </a:lnSpc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92036051-113A-4778-8D43-9C68D59A5E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just">
              <a:lnSpc>
                <a:spcPct val="80000"/>
              </a:lnSpc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E045DE99-8EAC-4D98-9EAB-077A479D1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just">
              <a:lnSpc>
                <a:spcPct val="80000"/>
              </a:lnSpc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BD396628-2D9B-4A6B-9ACF-6BB9C6DA4D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B8AE0-3DBE-4FBB-B135-BA2289817E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just">
              <a:lnSpc>
                <a:spcPct val="80000"/>
              </a:lnSpc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46A56D9D-9A66-4EA4-A54D-CBEFB4F50E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just">
              <a:lnSpc>
                <a:spcPct val="80000"/>
              </a:lnSpc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E16FA843-2589-4208-9DFC-B3823AD66B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just">
              <a:lnSpc>
                <a:spcPct val="80000"/>
              </a:lnSpc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77F06D3C-FC79-4398-B404-9C47FFA4A2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just">
              <a:lnSpc>
                <a:spcPct val="80000"/>
              </a:lnSpc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63BE7BAF-8A01-49FC-BCB4-BF06313CEF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just">
              <a:lnSpc>
                <a:spcPct val="80000"/>
              </a:lnSpc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0C8459D6-0795-4A9A-BB82-D0A5917407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just">
              <a:lnSpc>
                <a:spcPct val="80000"/>
              </a:lnSpc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CE287515-339A-4D18-9222-4FF0AF8637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just">
              <a:lnSpc>
                <a:spcPct val="80000"/>
              </a:lnSpc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8F34BF1A-66A0-43DD-8447-7DA3E26EAA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97AD4E17-DDDF-40ED-8A3D-927C08AD02AD}" type="datetimeFigureOut">
              <a:rPr lang="ru-RU"/>
              <a:pPr>
                <a:defRPr/>
              </a:pPr>
              <a:t>10.08.2018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51C30538-F257-474D-B41C-A0FBDDFF57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5D696F4D-E76C-4DA6-96DD-133FF4E07767}" type="datetimeFigureOut">
              <a:rPr lang="ru-RU"/>
              <a:pPr>
                <a:defRPr/>
              </a:pPr>
              <a:t>10.08.2018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8F5DAE93-1D79-4096-BBB3-49BED51B10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B012A1CA-6F16-47C3-89CB-93A7492AFB89}" type="datetimeFigureOut">
              <a:rPr lang="ru-RU"/>
              <a:pPr>
                <a:defRPr/>
              </a:pPr>
              <a:t>10.08.2018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B7BCB4C5-E3D4-4B6F-9EDA-FFB99331F5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58524-97E3-4AEF-933E-BC97D0957C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980EEB7B-3848-401A-846C-0F3F3801AC0F}" type="datetimeFigureOut">
              <a:rPr lang="ru-RU"/>
              <a:pPr>
                <a:defRPr/>
              </a:pPr>
              <a:t>10.08.2018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18FE0956-FBF8-4939-B041-4C24665FA6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9916249D-2E23-4B6E-9FFB-D51E71A857B7}" type="datetimeFigureOut">
              <a:rPr lang="ru-RU"/>
              <a:pPr>
                <a:defRPr/>
              </a:pPr>
              <a:t>10.08.2018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F5C02538-BBE5-4FB3-A8A2-87B90B3783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39B9F711-63BF-4E56-B214-93BDD0C6B686}" type="datetimeFigureOut">
              <a:rPr lang="ru-RU"/>
              <a:pPr>
                <a:defRPr/>
              </a:pPr>
              <a:t>10.08.2018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47EB022B-396A-48DC-8137-AA8C73744F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D55EED84-F22D-4941-AC6D-6DBE69247F5E}" type="datetimeFigureOut">
              <a:rPr lang="ru-RU"/>
              <a:pPr>
                <a:defRPr/>
              </a:pPr>
              <a:t>10.08.2018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155F4CCA-D19D-450F-BFB0-0AA2CC83E5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FEA5A4C9-3293-4E26-AF78-493DA5D5F810}" type="datetimeFigureOut">
              <a:rPr lang="ru-RU"/>
              <a:pPr>
                <a:defRPr/>
              </a:pPr>
              <a:t>10.08.2018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3D9F0F1C-E7AC-4D87-9F8F-5D8A97D998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9973A56B-438B-4314-AAF9-A6CD31E6B83A}" type="datetimeFigureOut">
              <a:rPr lang="ru-RU"/>
              <a:pPr>
                <a:defRPr/>
              </a:pPr>
              <a:t>10.08.2018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EDC7F009-D9FB-4C5A-8216-67515BE520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2A17E42E-D689-4975-97BD-FB28CF6D3006}" type="datetimeFigureOut">
              <a:rPr lang="ru-RU"/>
              <a:pPr>
                <a:defRPr/>
              </a:pPr>
              <a:t>10.08.2018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FE16D6E1-D7E2-4009-AEF7-3B1027903C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87FD2019-DEEF-4077-8191-5B48CBF70536}" type="datetimeFigureOut">
              <a:rPr lang="ru-RU"/>
              <a:pPr>
                <a:defRPr/>
              </a:pPr>
              <a:t>10.08.2018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CF1ED0FD-705E-460F-A8F0-0A2E69B400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41CF7637-592A-4C5A-A447-6E98496B0902}" type="datetimeFigureOut">
              <a:rPr lang="ru-RU"/>
              <a:pPr>
                <a:defRPr/>
              </a:pPr>
              <a:t>10.08.2018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942229C6-0AB0-429B-99B2-888ECA1E99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1726A010-1245-456B-8B2A-31DFC16C0F80}" type="datetimeFigureOut">
              <a:rPr lang="ru-RU"/>
              <a:pPr>
                <a:defRPr/>
              </a:pPr>
              <a:t>10.08.2018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F6716E37-AD93-4B3F-B972-B14E2D02B4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25A60-52DD-4161-AD9D-F931FF7642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F1ACFCF7-AF77-4753-B5C6-A1DB6CEAD043}" type="datetimeFigureOut">
              <a:rPr lang="ru-RU"/>
              <a:pPr>
                <a:defRPr/>
              </a:pPr>
              <a:t>10.08.2018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6C5745D0-A618-414D-917B-EDA0347653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6F9F2CAA-A7EA-4910-A56F-0F67E54C9A03}" type="datetimeFigureOut">
              <a:rPr lang="ru-RU"/>
              <a:pPr>
                <a:defRPr/>
              </a:pPr>
              <a:t>10.08.2018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1E0CA55F-2986-4D11-B0CC-5CE7CFD9DC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D3BB8220-CA4C-46B1-95B3-88C821AE4FC6}" type="datetimeFigureOut">
              <a:rPr lang="ru-RU"/>
              <a:pPr>
                <a:defRPr/>
              </a:pPr>
              <a:t>10.08.2018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54FFC418-8ACD-4774-AD49-DC61C52B5B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8525A82A-E905-41F4-97D3-D9A60EAF7658}" type="datetimeFigureOut">
              <a:rPr lang="ru-RU"/>
              <a:pPr>
                <a:defRPr/>
              </a:pPr>
              <a:t>10.08.2018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F873DFF7-28D4-4B4D-BD31-611469B9B3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84DA63FC-B176-45F5-9C33-46DA63FD2B40}" type="datetimeFigureOut">
              <a:rPr lang="ru-RU"/>
              <a:pPr>
                <a:defRPr/>
              </a:pPr>
              <a:t>10.08.2018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A757E984-D122-4F27-8ADF-7F97A13E3E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D567185D-14CF-4CB6-8B51-48CF608AC6FF}" type="datetimeFigureOut">
              <a:rPr lang="ru-RU"/>
              <a:pPr>
                <a:defRPr/>
              </a:pPr>
              <a:t>10.08.2018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20FC5425-0A40-4635-AE4D-9647AD41EC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96A674CC-3724-48C1-9611-AA00988CC5DD}" type="datetimeFigureOut">
              <a:rPr lang="ru-RU"/>
              <a:pPr>
                <a:defRPr/>
              </a:pPr>
              <a:t>10.08.2018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E42F7EED-A75B-48B9-A2D9-B90901B510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CA58A7C5-D673-4708-8580-E7C562EDE1BC}" type="datetimeFigureOut">
              <a:rPr lang="ru-RU"/>
              <a:pPr>
                <a:defRPr/>
              </a:pPr>
              <a:t>10.08.2018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B9FDFE5D-FB5E-48F3-A852-09623FD5EC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F7BCBE45-E60B-4FFC-9295-48E98D741C8E}" type="datetimeFigureOut">
              <a:rPr lang="ru-RU"/>
              <a:pPr>
                <a:defRPr/>
              </a:pPr>
              <a:t>10.08.2018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92271D1B-3226-4A9F-B076-ADB8E7BF1E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80000"/>
              </a:lnSpc>
              <a:defRPr b="1"/>
            </a:lvl1pPr>
          </a:lstStyle>
          <a:p>
            <a:pPr>
              <a:defRPr/>
            </a:pPr>
            <a:fld id="{834C4F3E-D115-48BB-862F-77471AE9FC96}" type="datetimeFigureOut">
              <a:rPr lang="ru-RU"/>
              <a:pPr>
                <a:defRPr/>
              </a:pPr>
              <a:t>10.08.2018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80000"/>
              </a:lnSpc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80000"/>
              </a:lnSpc>
              <a:defRPr b="1"/>
            </a:lvl1pPr>
          </a:lstStyle>
          <a:p>
            <a:pPr>
              <a:defRPr/>
            </a:pPr>
            <a:fld id="{990DDFC8-720D-4069-9733-2FA98C3A4C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2A303-E43A-415F-8F19-22442D7A4C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80000"/>
              </a:lnSpc>
              <a:defRPr b="1"/>
            </a:lvl1pPr>
          </a:lstStyle>
          <a:p>
            <a:pPr>
              <a:defRPr/>
            </a:pPr>
            <a:fld id="{B5A81AA3-49D3-432D-A98D-80CCD8FB3586}" type="datetimeFigureOut">
              <a:rPr lang="ru-RU"/>
              <a:pPr>
                <a:defRPr/>
              </a:pPr>
              <a:t>10.08.2018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80000"/>
              </a:lnSpc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80000"/>
              </a:lnSpc>
              <a:defRPr b="1"/>
            </a:lvl1pPr>
          </a:lstStyle>
          <a:p>
            <a:pPr>
              <a:defRPr/>
            </a:pPr>
            <a:fld id="{1106061E-392B-46AA-8C12-3A0D3B38D4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80000"/>
              </a:lnSpc>
              <a:defRPr b="1"/>
            </a:lvl1pPr>
          </a:lstStyle>
          <a:p>
            <a:pPr>
              <a:defRPr/>
            </a:pPr>
            <a:fld id="{CDF5DA45-2FE6-4FC3-98F6-01E4EB82289D}" type="datetimeFigureOut">
              <a:rPr lang="ru-RU"/>
              <a:pPr>
                <a:defRPr/>
              </a:pPr>
              <a:t>10.08.2018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80000"/>
              </a:lnSpc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80000"/>
              </a:lnSpc>
              <a:defRPr b="1"/>
            </a:lvl1pPr>
          </a:lstStyle>
          <a:p>
            <a:pPr>
              <a:defRPr/>
            </a:pPr>
            <a:fld id="{8E1CCF90-4FC5-4BD9-A549-097DAE0069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80000"/>
              </a:lnSpc>
              <a:defRPr b="1"/>
            </a:lvl1pPr>
          </a:lstStyle>
          <a:p>
            <a:pPr>
              <a:defRPr/>
            </a:pPr>
            <a:fld id="{19C5B635-BE3C-4A72-AF5F-73C00E5BED1B}" type="datetimeFigureOut">
              <a:rPr lang="ru-RU"/>
              <a:pPr>
                <a:defRPr/>
              </a:pPr>
              <a:t>10.08.2018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80000"/>
              </a:lnSpc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80000"/>
              </a:lnSpc>
              <a:defRPr b="1"/>
            </a:lvl1pPr>
          </a:lstStyle>
          <a:p>
            <a:pPr>
              <a:defRPr/>
            </a:pPr>
            <a:fld id="{E5046011-C790-41C5-BF67-7FC31A3AD6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80000"/>
              </a:lnSpc>
              <a:defRPr b="1"/>
            </a:lvl1pPr>
          </a:lstStyle>
          <a:p>
            <a:pPr>
              <a:defRPr/>
            </a:pPr>
            <a:fld id="{BD7DE433-B2A3-4EED-8AC6-2047BF903283}" type="datetimeFigureOut">
              <a:rPr lang="ru-RU"/>
              <a:pPr>
                <a:defRPr/>
              </a:pPr>
              <a:t>10.08.2018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80000"/>
              </a:lnSpc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80000"/>
              </a:lnSpc>
              <a:defRPr b="1"/>
            </a:lvl1pPr>
          </a:lstStyle>
          <a:p>
            <a:pPr>
              <a:defRPr/>
            </a:pPr>
            <a:fld id="{119C6F83-0B5D-4DF2-A3DB-3F94C8400E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80000"/>
              </a:lnSpc>
              <a:defRPr b="1"/>
            </a:lvl1pPr>
          </a:lstStyle>
          <a:p>
            <a:pPr>
              <a:defRPr/>
            </a:pPr>
            <a:fld id="{7A99C5E9-7FCB-4CBB-AD88-FB12F425A0A0}" type="datetimeFigureOut">
              <a:rPr lang="ru-RU"/>
              <a:pPr>
                <a:defRPr/>
              </a:pPr>
              <a:t>10.08.2018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80000"/>
              </a:lnSpc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80000"/>
              </a:lnSpc>
              <a:defRPr b="1"/>
            </a:lvl1pPr>
          </a:lstStyle>
          <a:p>
            <a:pPr>
              <a:defRPr/>
            </a:pPr>
            <a:fld id="{F36F4185-9B96-4A45-9C22-399A1C2862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80000"/>
              </a:lnSpc>
              <a:defRPr b="1"/>
            </a:lvl1pPr>
          </a:lstStyle>
          <a:p>
            <a:pPr>
              <a:defRPr/>
            </a:pPr>
            <a:fld id="{41F906B3-D842-4A8E-87DB-B205E5D152F3}" type="datetimeFigureOut">
              <a:rPr lang="ru-RU"/>
              <a:pPr>
                <a:defRPr/>
              </a:pPr>
              <a:t>10.08.2018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80000"/>
              </a:lnSpc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80000"/>
              </a:lnSpc>
              <a:defRPr b="1"/>
            </a:lvl1pPr>
          </a:lstStyle>
          <a:p>
            <a:pPr>
              <a:defRPr/>
            </a:pPr>
            <a:fld id="{077B3BCD-DA08-4C1C-9A96-A28B11409B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80000"/>
              </a:lnSpc>
              <a:defRPr b="1"/>
            </a:lvl1pPr>
          </a:lstStyle>
          <a:p>
            <a:pPr>
              <a:defRPr/>
            </a:pPr>
            <a:fld id="{6A34DD06-274C-40DD-A66F-8E352A67F8EC}" type="datetimeFigureOut">
              <a:rPr lang="ru-RU"/>
              <a:pPr>
                <a:defRPr/>
              </a:pPr>
              <a:t>10.08.2018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80000"/>
              </a:lnSpc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80000"/>
              </a:lnSpc>
              <a:defRPr b="1"/>
            </a:lvl1pPr>
          </a:lstStyle>
          <a:p>
            <a:pPr>
              <a:defRPr/>
            </a:pPr>
            <a:fld id="{564C25DA-F785-4BF7-BDC1-2360DEE7B4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80000"/>
              </a:lnSpc>
              <a:defRPr b="1"/>
            </a:lvl1pPr>
          </a:lstStyle>
          <a:p>
            <a:pPr>
              <a:defRPr/>
            </a:pPr>
            <a:fld id="{D1DA8C93-36E4-447D-AF20-FEC62133AF72}" type="datetimeFigureOut">
              <a:rPr lang="ru-RU"/>
              <a:pPr>
                <a:defRPr/>
              </a:pPr>
              <a:t>10.08.2018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80000"/>
              </a:lnSpc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80000"/>
              </a:lnSpc>
              <a:defRPr b="1"/>
            </a:lvl1pPr>
          </a:lstStyle>
          <a:p>
            <a:pPr>
              <a:defRPr/>
            </a:pPr>
            <a:fld id="{A06D4DD7-BF31-48FA-8986-C967638BC9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80000"/>
              </a:lnSpc>
              <a:defRPr b="1"/>
            </a:lvl1pPr>
          </a:lstStyle>
          <a:p>
            <a:pPr>
              <a:defRPr/>
            </a:pPr>
            <a:fld id="{D26FAEB8-2335-49BA-B90B-34802F7601AE}" type="datetimeFigureOut">
              <a:rPr lang="ru-RU"/>
              <a:pPr>
                <a:defRPr/>
              </a:pPr>
              <a:t>10.08.2018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80000"/>
              </a:lnSpc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80000"/>
              </a:lnSpc>
              <a:defRPr b="1"/>
            </a:lvl1pPr>
          </a:lstStyle>
          <a:p>
            <a:pPr>
              <a:defRPr/>
            </a:pPr>
            <a:fld id="{C75E979C-0672-493B-85F4-A5F1C5E416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80000"/>
              </a:lnSpc>
              <a:defRPr b="1"/>
            </a:lvl1pPr>
          </a:lstStyle>
          <a:p>
            <a:pPr>
              <a:defRPr/>
            </a:pPr>
            <a:fld id="{9FB0B90B-3F1D-4089-A16D-B02D58FAD2C3}" type="datetimeFigureOut">
              <a:rPr lang="ru-RU"/>
              <a:pPr>
                <a:defRPr/>
              </a:pPr>
              <a:t>10.08.2018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80000"/>
              </a:lnSpc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80000"/>
              </a:lnSpc>
              <a:defRPr b="1"/>
            </a:lvl1pPr>
          </a:lstStyle>
          <a:p>
            <a:pPr>
              <a:defRPr/>
            </a:pPr>
            <a:fld id="{79EF56F1-5199-4592-832A-D7771DE91B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9B992-E049-4623-90A5-962527570F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72250"/>
            <a:ext cx="21336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A69DF1A7-E354-4B80-BDA4-48D9B5455F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88" r:id="rId1"/>
    <p:sldLayoutId id="2147487089" r:id="rId2"/>
    <p:sldLayoutId id="2147487090" r:id="rId3"/>
    <p:sldLayoutId id="2147487091" r:id="rId4"/>
    <p:sldLayoutId id="2147487092" r:id="rId5"/>
    <p:sldLayoutId id="2147487093" r:id="rId6"/>
    <p:sldLayoutId id="2147487094" r:id="rId7"/>
    <p:sldLayoutId id="2147487095" r:id="rId8"/>
    <p:sldLayoutId id="2147487096" r:id="rId9"/>
    <p:sldLayoutId id="2147487097" r:id="rId10"/>
    <p:sldLayoutId id="21474870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10.08.2018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42" r:id="rId1"/>
    <p:sldLayoutId id="2147487243" r:id="rId2"/>
    <p:sldLayoutId id="2147487244" r:id="rId3"/>
    <p:sldLayoutId id="2147487245" r:id="rId4"/>
    <p:sldLayoutId id="2147487246" r:id="rId5"/>
    <p:sldLayoutId id="2147487247" r:id="rId6"/>
    <p:sldLayoutId id="2147487248" r:id="rId7"/>
    <p:sldLayoutId id="2147487249" r:id="rId8"/>
    <p:sldLayoutId id="2147487250" r:id="rId9"/>
    <p:sldLayoutId id="2147487251" r:id="rId10"/>
    <p:sldLayoutId id="2147487252" r:id="rId11"/>
    <p:sldLayoutId id="214748735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309217-5905-44A5-A145-4BD38683A2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47F52A-7EF3-4619-9319-DC71DFCD46F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54" r:id="rId1"/>
    <p:sldLayoutId id="2147487255" r:id="rId2"/>
    <p:sldLayoutId id="2147487256" r:id="rId3"/>
    <p:sldLayoutId id="2147487257" r:id="rId4"/>
    <p:sldLayoutId id="2147487258" r:id="rId5"/>
    <p:sldLayoutId id="2147487259" r:id="rId6"/>
    <p:sldLayoutId id="2147487260" r:id="rId7"/>
    <p:sldLayoutId id="2147487261" r:id="rId8"/>
    <p:sldLayoutId id="2147487262" r:id="rId9"/>
    <p:sldLayoutId id="2147487263" r:id="rId10"/>
    <p:sldLayoutId id="21474872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72250"/>
            <a:ext cx="21336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A69DF1A7-E354-4B80-BDA4-48D9B5455F6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66" r:id="rId1"/>
    <p:sldLayoutId id="2147487267" r:id="rId2"/>
    <p:sldLayoutId id="2147487268" r:id="rId3"/>
    <p:sldLayoutId id="2147487269" r:id="rId4"/>
    <p:sldLayoutId id="2147487270" r:id="rId5"/>
    <p:sldLayoutId id="2147487271" r:id="rId6"/>
    <p:sldLayoutId id="2147487272" r:id="rId7"/>
    <p:sldLayoutId id="2147487273" r:id="rId8"/>
    <p:sldLayoutId id="2147487274" r:id="rId9"/>
    <p:sldLayoutId id="2147487275" r:id="rId10"/>
    <p:sldLayoutId id="21474872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72250"/>
            <a:ext cx="21336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69232D56-71F0-450E-9D5A-2D81B208F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05" r:id="rId1"/>
    <p:sldLayoutId id="2147487306" r:id="rId2"/>
    <p:sldLayoutId id="2147487307" r:id="rId3"/>
    <p:sldLayoutId id="2147487308" r:id="rId4"/>
    <p:sldLayoutId id="2147487309" r:id="rId5"/>
    <p:sldLayoutId id="2147487310" r:id="rId6"/>
    <p:sldLayoutId id="2147487311" r:id="rId7"/>
    <p:sldLayoutId id="2147487312" r:id="rId8"/>
    <p:sldLayoutId id="2147487313" r:id="rId9"/>
    <p:sldLayoutId id="2147487314" r:id="rId10"/>
    <p:sldLayoutId id="21474873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45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8DB8CBF-6A00-49BB-AA04-C5EDA7710D8A}" type="datetimeFigureOut">
              <a:rPr lang="ru-RU"/>
              <a:pPr>
                <a:defRPr/>
              </a:pPr>
              <a:t>10.08.2018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7C1D38A9-AA0A-4B15-839C-DD2836C35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17" r:id="rId1"/>
    <p:sldLayoutId id="2147487318" r:id="rId2"/>
    <p:sldLayoutId id="2147487319" r:id="rId3"/>
    <p:sldLayoutId id="2147487320" r:id="rId4"/>
    <p:sldLayoutId id="2147487321" r:id="rId5"/>
    <p:sldLayoutId id="2147487322" r:id="rId6"/>
    <p:sldLayoutId id="2147487323" r:id="rId7"/>
    <p:sldLayoutId id="2147487324" r:id="rId8"/>
    <p:sldLayoutId id="2147487325" r:id="rId9"/>
    <p:sldLayoutId id="2147487326" r:id="rId10"/>
    <p:sldLayoutId id="21474873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963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9881B40A-0964-4463-9CDD-A57D0352AFD6}" type="datetimeFigureOut">
              <a:rPr lang="ru-RU"/>
              <a:pPr>
                <a:defRPr/>
              </a:pPr>
              <a:t>10.08.2018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2ABF8A6F-10D4-4704-A4B7-519A219283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29" r:id="rId1"/>
    <p:sldLayoutId id="2147487330" r:id="rId2"/>
    <p:sldLayoutId id="2147487331" r:id="rId3"/>
    <p:sldLayoutId id="2147487332" r:id="rId4"/>
    <p:sldLayoutId id="2147487333" r:id="rId5"/>
    <p:sldLayoutId id="2147487334" r:id="rId6"/>
    <p:sldLayoutId id="2147487335" r:id="rId7"/>
    <p:sldLayoutId id="2147487336" r:id="rId8"/>
    <p:sldLayoutId id="2147487337" r:id="rId9"/>
    <p:sldLayoutId id="2147487338" r:id="rId10"/>
    <p:sldLayoutId id="21474873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373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49D407-EBB7-48B1-A714-41724DB8CF40}" type="datetimeFigureOut">
              <a:rPr lang="ru-RU"/>
              <a:pPr>
                <a:defRPr/>
              </a:pPr>
              <a:t>10.08.2018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D47004-2FE1-4167-8C8C-A6E893E705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41" r:id="rId1"/>
    <p:sldLayoutId id="2147487342" r:id="rId2"/>
    <p:sldLayoutId id="2147487343" r:id="rId3"/>
    <p:sldLayoutId id="2147487344" r:id="rId4"/>
    <p:sldLayoutId id="2147487345" r:id="rId5"/>
    <p:sldLayoutId id="2147487346" r:id="rId6"/>
    <p:sldLayoutId id="2147487347" r:id="rId7"/>
    <p:sldLayoutId id="2147487348" r:id="rId8"/>
    <p:sldLayoutId id="2147487349" r:id="rId9"/>
    <p:sldLayoutId id="2147487350" r:id="rId10"/>
    <p:sldLayoutId id="21474873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8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_____Microsoft_Office_Excel_97-20031.xls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png"/><Relationship Id="rId4" Type="http://schemas.openxmlformats.org/officeDocument/2006/relationships/oleObject" Target="../embeddings/_____Microsoft_Office_Excel_97-20033.xls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jpeg"/><Relationship Id="rId5" Type="http://schemas.openxmlformats.org/officeDocument/2006/relationships/chart" Target="../charts/chart6.xml"/><Relationship Id="rId10" Type="http://schemas.openxmlformats.org/officeDocument/2006/relationships/image" Target="../media/image4.png"/><Relationship Id="rId4" Type="http://schemas.openxmlformats.org/officeDocument/2006/relationships/oleObject" Target="../embeddings/_____Microsoft_Office_Excel_97-20034.xls"/><Relationship Id="rId9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.png"/><Relationship Id="rId4" Type="http://schemas.openxmlformats.org/officeDocument/2006/relationships/oleObject" Target="../embeddings/_____Microsoft_Office_Excel_97-20035.xls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.png"/><Relationship Id="rId4" Type="http://schemas.openxmlformats.org/officeDocument/2006/relationships/oleObject" Target="../embeddings/_____Microsoft_Office_Excel_97-20036.xls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7.xls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8.xls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.png"/><Relationship Id="rId4" Type="http://schemas.openxmlformats.org/officeDocument/2006/relationships/chart" Target="../charts/chart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.png"/><Relationship Id="rId4" Type="http://schemas.openxmlformats.org/officeDocument/2006/relationships/oleObject" Target="../embeddings/_____Microsoft_Office_Excel_97-20039.xls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0.xls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_____Microsoft_Office_Excel_97-200311.xls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Мин фин2"/>
          <p:cNvPicPr>
            <a:picLocks noChangeAspect="1" noChangeArrowheads="1"/>
          </p:cNvPicPr>
          <p:nvPr/>
        </p:nvPicPr>
        <p:blipFill>
          <a:blip r:embed="rId2" cstate="print">
            <a:lum bright="54000" contrast="-6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ger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0"/>
            <a:ext cx="10350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0" y="1557338"/>
            <a:ext cx="91440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charset="0"/>
              </a:rPr>
              <a:t>Об итогах исполнения </a:t>
            </a:r>
            <a:b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charset="0"/>
              </a:rPr>
            </a:b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charset="0"/>
              </a:rPr>
              <a:t>консолидированного бюджета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charset="0"/>
              </a:rPr>
              <a:t>Республики Марий Эл</a:t>
            </a:r>
            <a:b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charset="0"/>
              </a:rPr>
            </a:b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charset="0"/>
              </a:rPr>
              <a:t>за </a:t>
            </a: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charset="0"/>
              </a:rPr>
              <a:t>1 полугодие 2018 г.  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charset="0"/>
            </a:endParaRPr>
          </a:p>
          <a:p>
            <a:pPr algn="ctr">
              <a:lnSpc>
                <a:spcPct val="90000"/>
              </a:lnSpc>
              <a:defRPr/>
            </a:pPr>
            <a:endParaRPr lang="ru-RU" sz="40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0" y="4842064"/>
            <a:ext cx="9144000" cy="192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Заместители </a:t>
            </a: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министра </a:t>
            </a: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финансов </a:t>
            </a:r>
            <a:endParaRPr lang="en-US" sz="24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Республики Марий Эл </a:t>
            </a:r>
            <a:endParaRPr lang="ru-RU" sz="2400" b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ru-RU" sz="500" b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Татьяна Васильевна </a:t>
            </a: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Шумахер</a:t>
            </a:r>
          </a:p>
          <a:p>
            <a:pPr algn="ctr">
              <a:defRPr/>
            </a:pPr>
            <a:r>
              <a:rPr lang="ru-RU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Ковина</a:t>
            </a: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Наталья Владимировна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" y="0"/>
            <a:ext cx="4256088" cy="1412776"/>
          </a:xfrm>
          <a:prstGeom prst="rect">
            <a:avLst/>
          </a:prstGeom>
          <a:solidFill>
            <a:srgbClr val="BAB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229600" cy="642938"/>
          </a:xfrm>
        </p:spPr>
        <p:txBody>
          <a:bodyPr>
            <a:normAutofit fontScale="90000"/>
          </a:bodyPr>
          <a:lstStyle/>
          <a:p>
            <a:r>
              <a:rPr lang="ru-RU" altLang="ru-RU" sz="28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Налог на доходы физических лиц, млн. рублей </a:t>
            </a:r>
          </a:p>
        </p:txBody>
      </p:sp>
      <p:graphicFrame>
        <p:nvGraphicFramePr>
          <p:cNvPr id="2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2873577177"/>
              </p:ext>
            </p:extLst>
          </p:nvPr>
        </p:nvGraphicFramePr>
        <p:xfrm>
          <a:off x="0" y="1901865"/>
          <a:ext cx="5796136" cy="434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27584" y="764704"/>
            <a:ext cx="571504" cy="214314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1052736"/>
            <a:ext cx="571504" cy="214314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131" name="TextBox 7"/>
          <p:cNvSpPr txBox="1">
            <a:spLocks noChangeArrowheads="1"/>
          </p:cNvSpPr>
          <p:nvPr/>
        </p:nvSpPr>
        <p:spPr bwMode="auto">
          <a:xfrm>
            <a:off x="1403648" y="692696"/>
            <a:ext cx="364490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1600" dirty="0" smtClean="0">
                <a:solidFill>
                  <a:prstClr val="black"/>
                </a:solidFill>
              </a:rPr>
              <a:t>Консолидированный бюджет</a:t>
            </a:r>
          </a:p>
        </p:txBody>
      </p:sp>
      <p:sp>
        <p:nvSpPr>
          <p:cNvPr id="5132" name="TextBox 8"/>
          <p:cNvSpPr txBox="1">
            <a:spLocks noChangeArrowheads="1"/>
          </p:cNvSpPr>
          <p:nvPr/>
        </p:nvSpPr>
        <p:spPr bwMode="auto">
          <a:xfrm>
            <a:off x="1403648" y="980728"/>
            <a:ext cx="36449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1600" dirty="0" smtClean="0">
                <a:solidFill>
                  <a:prstClr val="black"/>
                </a:solidFill>
              </a:rPr>
              <a:t>Республиканский бюджет </a:t>
            </a:r>
          </a:p>
        </p:txBody>
      </p:sp>
      <p:sp>
        <p:nvSpPr>
          <p:cNvPr id="5134" name="TextBox 10"/>
          <p:cNvSpPr txBox="1">
            <a:spLocks noChangeArrowheads="1"/>
          </p:cNvSpPr>
          <p:nvPr/>
        </p:nvSpPr>
        <p:spPr bwMode="auto">
          <a:xfrm>
            <a:off x="2051720" y="6121314"/>
            <a:ext cx="17145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1300" b="1" dirty="0" smtClean="0">
                <a:solidFill>
                  <a:prstClr val="black"/>
                </a:solidFill>
              </a:rPr>
              <a:t>план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1300" b="1" dirty="0" smtClean="0">
                <a:solidFill>
                  <a:prstClr val="black"/>
                </a:solidFill>
              </a:rPr>
              <a:t>2018 г.</a:t>
            </a:r>
          </a:p>
        </p:txBody>
      </p:sp>
      <p:sp>
        <p:nvSpPr>
          <p:cNvPr id="13" name="Стрелка вправо 12"/>
          <p:cNvSpPr>
            <a:spLocks noChangeArrowheads="1"/>
          </p:cNvSpPr>
          <p:nvPr/>
        </p:nvSpPr>
        <p:spPr bwMode="auto">
          <a:xfrm>
            <a:off x="860399" y="4941166"/>
            <a:ext cx="3497287" cy="719137"/>
          </a:xfrm>
          <a:prstGeom prst="rightArrow">
            <a:avLst>
              <a:gd name="adj1" fmla="val 50000"/>
              <a:gd name="adj2" fmla="val 38179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105,0%</a:t>
            </a:r>
            <a:endParaRPr lang="ru-RU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38" name="TextBox 14"/>
          <p:cNvSpPr txBox="1">
            <a:spLocks noChangeArrowheads="1"/>
          </p:cNvSpPr>
          <p:nvPr/>
        </p:nvSpPr>
        <p:spPr bwMode="auto">
          <a:xfrm>
            <a:off x="4572000" y="646992"/>
            <a:ext cx="4323353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2000" b="1" dirty="0" smtClean="0">
                <a:solidFill>
                  <a:prstClr val="black"/>
                </a:solidFill>
              </a:rPr>
              <a:t>Исполнение плана года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2000" b="1" dirty="0" smtClean="0">
                <a:solidFill>
                  <a:prstClr val="black"/>
                </a:solidFill>
              </a:rPr>
              <a:t> (консолидированный бюджет)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3200" b="1" dirty="0" smtClean="0">
                <a:solidFill>
                  <a:srgbClr val="FF0000"/>
                </a:solidFill>
              </a:rPr>
              <a:t>44,9%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b="1" dirty="0" smtClean="0">
                <a:solidFill>
                  <a:prstClr val="black"/>
                </a:solidFill>
              </a:rPr>
              <a:t>Исполнение плана </a:t>
            </a:r>
            <a:r>
              <a:rPr lang="en-US" altLang="ru-RU" b="1" dirty="0" smtClean="0">
                <a:solidFill>
                  <a:prstClr val="black"/>
                </a:solidFill>
              </a:rPr>
              <a:t>I</a:t>
            </a:r>
            <a:r>
              <a:rPr lang="ru-RU" altLang="ru-RU" b="1" dirty="0" smtClean="0">
                <a:solidFill>
                  <a:prstClr val="black"/>
                </a:solidFill>
              </a:rPr>
              <a:t> </a:t>
            </a:r>
            <a:r>
              <a:rPr lang="ru-RU" altLang="ru-RU" b="1" dirty="0" err="1" smtClean="0">
                <a:solidFill>
                  <a:prstClr val="black"/>
                </a:solidFill>
              </a:rPr>
              <a:t>п</a:t>
            </a:r>
            <a:r>
              <a:rPr lang="ru-RU" altLang="ru-RU" b="1" dirty="0" smtClean="0">
                <a:solidFill>
                  <a:prstClr val="black"/>
                </a:solidFill>
              </a:rPr>
              <a:t>/г 2018 г. </a:t>
            </a:r>
            <a:r>
              <a:rPr lang="ru-RU" altLang="ru-RU" sz="3200" b="1" dirty="0" smtClean="0">
                <a:solidFill>
                  <a:srgbClr val="FF0000"/>
                </a:solidFill>
              </a:rPr>
              <a:t>101,9%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3200" b="1" dirty="0" smtClean="0">
                <a:solidFill>
                  <a:srgbClr val="FF0000"/>
                </a:solidFill>
              </a:rPr>
              <a:t>+ 67,7 </a:t>
            </a:r>
            <a:r>
              <a:rPr lang="ru-RU" altLang="ru-RU" sz="2000" b="1" dirty="0" smtClean="0">
                <a:solidFill>
                  <a:srgbClr val="FF0000"/>
                </a:solidFill>
              </a:rPr>
              <a:t>млн.рублей</a:t>
            </a:r>
            <a:endParaRPr lang="ru-RU" altLang="ru-RU" sz="2000" b="1" dirty="0">
              <a:solidFill>
                <a:srgbClr val="FF0000"/>
              </a:solidFill>
            </a:endParaRPr>
          </a:p>
        </p:txBody>
      </p:sp>
      <p:sp>
        <p:nvSpPr>
          <p:cNvPr id="5155" name="TextBox 19"/>
          <p:cNvSpPr txBox="1">
            <a:spLocks noChangeArrowheads="1"/>
          </p:cNvSpPr>
          <p:nvPr/>
        </p:nvSpPr>
        <p:spPr bwMode="auto">
          <a:xfrm>
            <a:off x="485746" y="4000504"/>
            <a:ext cx="11190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2000" b="1" dirty="0" smtClean="0">
                <a:solidFill>
                  <a:prstClr val="black"/>
                </a:solidFill>
              </a:rPr>
              <a:t>3 474,1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57540753"/>
              </p:ext>
            </p:extLst>
          </p:nvPr>
        </p:nvGraphicFramePr>
        <p:xfrm>
          <a:off x="5580111" y="3550466"/>
          <a:ext cx="3182773" cy="272820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67975"/>
                <a:gridCol w="1114798"/>
              </a:tblGrid>
              <a:tr h="432048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Динамика к 2017 году</a:t>
                      </a:r>
                      <a:endParaRPr lang="ru-RU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17" marR="91417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Всего по Российской Федерации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17" marR="914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111,7%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17" marR="91417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Приволжский ФО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17" marR="914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109,2%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17" marR="91417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Республика </a:t>
                      </a:r>
                    </a:p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Марий Эл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17" marR="914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105,0%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17" marR="91417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Рейтинг по ПФО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17" marR="914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17" marR="91417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539552" y="6021288"/>
            <a:ext cx="1281956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1300" b="1" dirty="0" smtClean="0">
                <a:solidFill>
                  <a:prstClr val="black"/>
                </a:solidFill>
                <a:cs typeface="Arial" pitchFamily="34" charset="0"/>
              </a:rPr>
              <a:t>факт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1300" b="1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altLang="ru-RU" sz="1300" b="1" dirty="0" smtClean="0">
                <a:solidFill>
                  <a:prstClr val="black"/>
                </a:solidFill>
                <a:cs typeface="Arial" pitchFamily="34" charset="0"/>
              </a:rPr>
              <a:t>I </a:t>
            </a:r>
            <a:r>
              <a:rPr lang="ru-RU" altLang="ru-RU" sz="1300" b="1" dirty="0" smtClean="0">
                <a:solidFill>
                  <a:prstClr val="black"/>
                </a:solidFill>
                <a:cs typeface="Arial" pitchFamily="34" charset="0"/>
              </a:rPr>
              <a:t>полугодия 2017 г.</a:t>
            </a:r>
          </a:p>
        </p:txBody>
      </p: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3923928" y="6021288"/>
            <a:ext cx="1281956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1300" b="1" dirty="0" smtClean="0">
                <a:solidFill>
                  <a:prstClr val="black"/>
                </a:solidFill>
                <a:cs typeface="Arial" pitchFamily="34" charset="0"/>
              </a:rPr>
              <a:t>факт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1300" b="1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altLang="ru-RU" sz="1300" b="1" dirty="0" smtClean="0">
                <a:solidFill>
                  <a:prstClr val="black"/>
                </a:solidFill>
                <a:cs typeface="Arial" pitchFamily="34" charset="0"/>
              </a:rPr>
              <a:t>I </a:t>
            </a:r>
            <a:r>
              <a:rPr lang="ru-RU" altLang="ru-RU" sz="1300" b="1" dirty="0" smtClean="0">
                <a:solidFill>
                  <a:prstClr val="black"/>
                </a:solidFill>
                <a:cs typeface="Arial" pitchFamily="34" charset="0"/>
              </a:rPr>
              <a:t>полугодия 2018 г.</a:t>
            </a:r>
          </a:p>
        </p:txBody>
      </p:sp>
      <p:pic>
        <p:nvPicPr>
          <p:cNvPr id="24" name="Picture 6" descr="gerb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rgbClr val="BBE0E3">
                <a:alpha val="35000"/>
              </a:srgbClr>
            </a:glow>
          </a:effectLst>
          <a:extLst/>
        </p:spPr>
      </p:pic>
      <p:sp>
        <p:nvSpPr>
          <p:cNvPr id="25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47DBADA-CD8E-4293-A46B-FBB70DA4EDED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896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665163" y="180488"/>
            <a:ext cx="8229600" cy="642938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Возвраты по налогу на доходы физических лиц в связи </a:t>
            </a:r>
            <a:br>
              <a:rPr lang="ru-RU" altLang="ru-RU" sz="20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</a:br>
            <a:r>
              <a:rPr lang="ru-RU" altLang="ru-RU" sz="20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с предоставлением гражданам социальных и имущественных налоговых вычетов, млн. рублей </a:t>
            </a:r>
          </a:p>
        </p:txBody>
      </p:sp>
      <p:graphicFrame>
        <p:nvGraphicFramePr>
          <p:cNvPr id="5122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-41275" y="998538"/>
          <a:ext cx="5795963" cy="4340225"/>
        </p:xfrm>
        <a:graphic>
          <a:graphicData uri="http://schemas.openxmlformats.org/presentationml/2006/ole">
            <p:oleObj spid="_x0000_s770060" r:id="rId3" imgW="5797798" imgH="4340728" progId="Excel.Sheet.8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28088" y="5449837"/>
            <a:ext cx="571504" cy="214314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8088" y="5809877"/>
            <a:ext cx="571504" cy="214314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Стрелка вправо 12"/>
          <p:cNvSpPr>
            <a:spLocks noChangeArrowheads="1"/>
          </p:cNvSpPr>
          <p:nvPr/>
        </p:nvSpPr>
        <p:spPr bwMode="auto">
          <a:xfrm rot="19957745">
            <a:off x="982987" y="2488662"/>
            <a:ext cx="3024202" cy="542137"/>
          </a:xfrm>
          <a:prstGeom prst="rightArrow">
            <a:avLst>
              <a:gd name="adj1" fmla="val 50000"/>
              <a:gd name="adj2" fmla="val 38179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119,2%, 89,5 млн. рублей</a:t>
            </a:r>
          </a:p>
        </p:txBody>
      </p:sp>
      <p:sp>
        <p:nvSpPr>
          <p:cNvPr id="5133" name="TextBox 19"/>
          <p:cNvSpPr txBox="1">
            <a:spLocks noChangeArrowheads="1"/>
          </p:cNvSpPr>
          <p:nvPr/>
        </p:nvSpPr>
        <p:spPr bwMode="auto">
          <a:xfrm>
            <a:off x="983978" y="1660525"/>
            <a:ext cx="1119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1" dirty="0" smtClean="0">
                <a:solidFill>
                  <a:srgbClr val="C00000"/>
                </a:solidFill>
                <a:cs typeface="Arial" charset="0"/>
              </a:rPr>
              <a:t>466,7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4932363" y="2133600"/>
          <a:ext cx="4067175" cy="264541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87838"/>
                <a:gridCol w="893722"/>
                <a:gridCol w="1085615"/>
              </a:tblGrid>
              <a:tr h="459681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Динамика к 2017 году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0" marR="91400" marT="45722" marB="45722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17" marR="91417"/>
                </a:tc>
              </a:tr>
              <a:tr h="465137">
                <a:tc>
                  <a:txBody>
                    <a:bodyPr/>
                    <a:lstStyle/>
                    <a:p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0" marR="91400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0" marR="91400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млн. рублей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0" marR="91400" marT="45722" marB="45722" anchor="ctr"/>
                </a:tc>
              </a:tr>
              <a:tr h="69468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Всего с начала года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0" marR="91400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119,2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0" marR="91400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+89,5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0" marR="91400" marT="45722" marB="45722" anchor="ctr"/>
                </a:tc>
              </a:tr>
              <a:tr h="97288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в том числе июнь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0" marR="91400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126,5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0" marR="91400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+36,7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0" marR="91400" marT="45722" marB="45722" anchor="ctr"/>
                </a:tc>
              </a:tr>
            </a:tbl>
          </a:graphicData>
        </a:graphic>
      </p:graphicFrame>
      <p:sp>
        <p:nvSpPr>
          <p:cNvPr id="5154" name="TextBox 5"/>
          <p:cNvSpPr txBox="1">
            <a:spLocks noChangeArrowheads="1"/>
          </p:cNvSpPr>
          <p:nvPr/>
        </p:nvSpPr>
        <p:spPr bwMode="auto">
          <a:xfrm>
            <a:off x="892399" y="5220344"/>
            <a:ext cx="18732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300" b="1" dirty="0" smtClean="0">
                <a:solidFill>
                  <a:srgbClr val="000000"/>
                </a:solidFill>
                <a:cs typeface="Arial" charset="0"/>
              </a:rPr>
              <a:t>факт</a:t>
            </a:r>
          </a:p>
          <a:p>
            <a:pPr algn="ctr"/>
            <a:r>
              <a:rPr lang="ru-RU" altLang="ru-RU" sz="1300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ru-RU" sz="1300" b="1" dirty="0" smtClean="0">
                <a:solidFill>
                  <a:srgbClr val="000000"/>
                </a:solidFill>
                <a:cs typeface="Arial" charset="0"/>
              </a:rPr>
              <a:t>I </a:t>
            </a:r>
            <a:r>
              <a:rPr lang="ru-RU" altLang="ru-RU" sz="1300" b="1" dirty="0" smtClean="0">
                <a:solidFill>
                  <a:srgbClr val="000000"/>
                </a:solidFill>
                <a:cs typeface="Arial" charset="0"/>
              </a:rPr>
              <a:t>полугодие 2017 г.</a:t>
            </a:r>
          </a:p>
        </p:txBody>
      </p:sp>
      <p:sp>
        <p:nvSpPr>
          <p:cNvPr id="5155" name="TextBox 5"/>
          <p:cNvSpPr txBox="1">
            <a:spLocks noChangeArrowheads="1"/>
          </p:cNvSpPr>
          <p:nvPr/>
        </p:nvSpPr>
        <p:spPr bwMode="auto">
          <a:xfrm>
            <a:off x="3203575" y="5233962"/>
            <a:ext cx="22320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300" b="1" dirty="0" smtClean="0">
                <a:solidFill>
                  <a:srgbClr val="000000"/>
                </a:solidFill>
                <a:cs typeface="Arial" charset="0"/>
              </a:rPr>
              <a:t>факт</a:t>
            </a:r>
          </a:p>
          <a:p>
            <a:pPr algn="ctr"/>
            <a:r>
              <a:rPr lang="ru-RU" altLang="ru-RU" sz="1300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ru-RU" sz="1300" b="1" dirty="0" smtClean="0">
                <a:solidFill>
                  <a:srgbClr val="000000"/>
                </a:solidFill>
                <a:cs typeface="Arial" charset="0"/>
              </a:rPr>
              <a:t>I </a:t>
            </a:r>
            <a:r>
              <a:rPr lang="ru-RU" altLang="ru-RU" sz="1300" b="1" dirty="0" smtClean="0">
                <a:solidFill>
                  <a:srgbClr val="000000"/>
                </a:solidFill>
                <a:cs typeface="Arial" charset="0"/>
              </a:rPr>
              <a:t>полугодие 2018 г.</a:t>
            </a:r>
          </a:p>
        </p:txBody>
      </p:sp>
      <p:pic>
        <p:nvPicPr>
          <p:cNvPr id="24" name="Picture 6" descr="gerb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rgbClr val="BBE0E3">
                <a:alpha val="35000"/>
              </a:srgbClr>
            </a:glow>
          </a:effectLst>
          <a:extLst/>
        </p:spPr>
      </p:pic>
      <p:sp>
        <p:nvSpPr>
          <p:cNvPr id="25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CD9C3C5-DD75-4C44-B56E-9EB1037D3843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  <a:latin typeface="Arial"/>
                <a:cs typeface="Arial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Arial"/>
              <a:cs typeface="Arial" charset="0"/>
            </a:endParaRPr>
          </a:p>
        </p:txBody>
      </p:sp>
      <p:sp>
        <p:nvSpPr>
          <p:cNvPr id="5158" name="TextBox 5"/>
          <p:cNvSpPr txBox="1">
            <a:spLocks noChangeArrowheads="1"/>
          </p:cNvSpPr>
          <p:nvPr/>
        </p:nvSpPr>
        <p:spPr bwMode="auto">
          <a:xfrm>
            <a:off x="892399" y="5737869"/>
            <a:ext cx="1800225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300" b="1" dirty="0" smtClean="0">
                <a:solidFill>
                  <a:srgbClr val="000000"/>
                </a:solidFill>
                <a:cs typeface="Arial" charset="0"/>
              </a:rPr>
              <a:t>в том числе июнь</a:t>
            </a:r>
          </a:p>
        </p:txBody>
      </p:sp>
      <p:sp>
        <p:nvSpPr>
          <p:cNvPr id="5159" name="TextBox 19"/>
          <p:cNvSpPr txBox="1">
            <a:spLocks noChangeArrowheads="1"/>
          </p:cNvSpPr>
          <p:nvPr/>
        </p:nvSpPr>
        <p:spPr bwMode="auto">
          <a:xfrm>
            <a:off x="3364838" y="1052513"/>
            <a:ext cx="1119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1" dirty="0" smtClean="0">
                <a:solidFill>
                  <a:srgbClr val="C00000"/>
                </a:solidFill>
                <a:cs typeface="Arial" charset="0"/>
              </a:rPr>
              <a:t>556,2</a:t>
            </a:r>
          </a:p>
        </p:txBody>
      </p:sp>
      <p:sp>
        <p:nvSpPr>
          <p:cNvPr id="5160" name="TextBox 1"/>
          <p:cNvSpPr txBox="1">
            <a:spLocks noChangeArrowheads="1"/>
          </p:cNvSpPr>
          <p:nvPr/>
        </p:nvSpPr>
        <p:spPr bwMode="auto">
          <a:xfrm>
            <a:off x="4089400" y="3644900"/>
            <a:ext cx="9144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ru-RU" altLang="ru-RU" sz="2000" b="1" smtClean="0">
                <a:solidFill>
                  <a:srgbClr val="C00000"/>
                </a:solidFill>
                <a:cs typeface="Arial" charset="0"/>
              </a:rPr>
              <a:t>175,4</a:t>
            </a:r>
          </a:p>
          <a:p>
            <a:endParaRPr lang="ru-RU" altLang="ru-RU" sz="20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848368" y="5451547"/>
            <a:ext cx="571504" cy="214314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848368" y="5809877"/>
            <a:ext cx="571504" cy="214314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167" name="TextBox 5"/>
          <p:cNvSpPr txBox="1">
            <a:spLocks noChangeArrowheads="1"/>
          </p:cNvSpPr>
          <p:nvPr/>
        </p:nvSpPr>
        <p:spPr bwMode="auto">
          <a:xfrm>
            <a:off x="3419475" y="5737200"/>
            <a:ext cx="1800225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300" b="1" dirty="0" smtClean="0">
                <a:solidFill>
                  <a:srgbClr val="000000"/>
                </a:solidFill>
                <a:cs typeface="Arial" charset="0"/>
              </a:rPr>
              <a:t>в том числе июнь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Текст 2"/>
          <p:cNvSpPr>
            <a:spLocks noGrp="1"/>
          </p:cNvSpPr>
          <p:nvPr>
            <p:ph type="body" idx="1"/>
          </p:nvPr>
        </p:nvSpPr>
        <p:spPr>
          <a:xfrm>
            <a:off x="430460" y="116632"/>
            <a:ext cx="8713540" cy="914399"/>
          </a:xfrm>
        </p:spPr>
        <p:txBody>
          <a:bodyPr anchor="t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600" dirty="0" smtClean="0">
                <a:solidFill>
                  <a:srgbClr val="800000"/>
                </a:solidFill>
                <a:latin typeface="Arial" pitchFamily="34" charset="0"/>
                <a:ea typeface="+mj-ea"/>
                <a:cs typeface="Arial" pitchFamily="34" charset="0"/>
              </a:rPr>
              <a:t>Налог на </a:t>
            </a:r>
            <a:r>
              <a:rPr lang="ru-RU" altLang="ru-RU" sz="2600" smtClean="0">
                <a:solidFill>
                  <a:srgbClr val="800000"/>
                </a:solidFill>
                <a:latin typeface="Arial" pitchFamily="34" charset="0"/>
                <a:ea typeface="+mj-ea"/>
                <a:cs typeface="Arial" pitchFamily="34" charset="0"/>
              </a:rPr>
              <a:t>имущество организаций</a:t>
            </a:r>
            <a:r>
              <a:rPr lang="ru-RU" altLang="ru-RU" sz="2600" dirty="0" smtClean="0">
                <a:solidFill>
                  <a:srgbClr val="800000"/>
                </a:solidFill>
                <a:latin typeface="Arial" pitchFamily="34" charset="0"/>
                <a:ea typeface="+mj-ea"/>
                <a:cs typeface="Arial" pitchFamily="34" charset="0"/>
              </a:rPr>
              <a:t>, млн. рублей</a:t>
            </a:r>
          </a:p>
        </p:txBody>
      </p:sp>
      <p:graphicFrame>
        <p:nvGraphicFramePr>
          <p:cNvPr id="2" name="Объект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108913852"/>
              </p:ext>
            </p:extLst>
          </p:nvPr>
        </p:nvGraphicFramePr>
        <p:xfrm>
          <a:off x="0" y="404664"/>
          <a:ext cx="5256584" cy="5915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072063" y="3857625"/>
          <a:ext cx="3595717" cy="2346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24273"/>
                <a:gridCol w="1071444"/>
              </a:tblGrid>
              <a:tr h="21055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Динамика к 2017 году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17" marR="91417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847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Всего по Российской Федерации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17" marR="914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113,2%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17" marR="91417"/>
                </a:tc>
              </a:tr>
              <a:tr h="21055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Приволжский ФО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17" marR="914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113,3%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17" marR="91417"/>
                </a:tc>
              </a:tr>
              <a:tr h="21055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Республика</a:t>
                      </a:r>
                      <a:b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Марий Эл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17" marR="914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116,3%</a:t>
                      </a:r>
                      <a:endParaRPr lang="ru-RU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17" marR="91417"/>
                </a:tc>
              </a:tr>
              <a:tr h="21055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Рейтинг по ПФО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17" marR="914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17" marR="91417"/>
                </a:tc>
              </a:tr>
            </a:tbl>
          </a:graphicData>
        </a:graphic>
      </p:graphicFrame>
      <p:sp>
        <p:nvSpPr>
          <p:cNvPr id="12" name="Скругленная прямоугольная выноска 11"/>
          <p:cNvSpPr/>
          <p:nvPr/>
        </p:nvSpPr>
        <p:spPr>
          <a:xfrm>
            <a:off x="5572125" y="857232"/>
            <a:ext cx="2786063" cy="2000264"/>
          </a:xfrm>
          <a:prstGeom prst="wedgeRoundRectCallout">
            <a:avLst>
              <a:gd name="adj1" fmla="val -88406"/>
              <a:gd name="adj2" fmla="val 10652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Исполнение плана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полугодия 2018 года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101,5%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Исполнение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плана на 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2018 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50,1%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20768553">
            <a:off x="1245798" y="4632630"/>
            <a:ext cx="3170636" cy="597492"/>
          </a:xfrm>
          <a:prstGeom prst="rightArrow">
            <a:avLst/>
          </a:prstGeom>
          <a:solidFill>
            <a:srgbClr val="FFFFCC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116,3% (+131,8)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611560" y="6021288"/>
            <a:ext cx="128195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ru-RU" sz="1500" b="1" dirty="0" smtClean="0">
                <a:solidFill>
                  <a:prstClr val="black"/>
                </a:solidFill>
                <a:cs typeface="Arial" pitchFamily="34" charset="0"/>
              </a:rPr>
              <a:t>I </a:t>
            </a:r>
            <a:r>
              <a:rPr lang="ru-RU" altLang="ru-RU" sz="1500" b="1" dirty="0" smtClean="0">
                <a:solidFill>
                  <a:prstClr val="black"/>
                </a:solidFill>
                <a:cs typeface="Arial" pitchFamily="34" charset="0"/>
              </a:rPr>
              <a:t>полугодие 2017 г.</a:t>
            </a: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1835696" y="6021288"/>
            <a:ext cx="17145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1500" b="1" dirty="0" smtClean="0">
                <a:solidFill>
                  <a:prstClr val="black"/>
                </a:solidFill>
              </a:rPr>
              <a:t>план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1500" b="1" dirty="0" smtClean="0">
                <a:solidFill>
                  <a:prstClr val="black"/>
                </a:solidFill>
              </a:rPr>
              <a:t>2018 г.</a:t>
            </a: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3635896" y="6021288"/>
            <a:ext cx="128195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ru-RU" sz="1500" b="1" dirty="0" smtClean="0">
                <a:solidFill>
                  <a:prstClr val="black"/>
                </a:solidFill>
                <a:cs typeface="Arial" pitchFamily="34" charset="0"/>
              </a:rPr>
              <a:t>I </a:t>
            </a:r>
            <a:r>
              <a:rPr lang="ru-RU" altLang="ru-RU" sz="1500" b="1" dirty="0" smtClean="0">
                <a:solidFill>
                  <a:prstClr val="black"/>
                </a:solidFill>
                <a:cs typeface="Arial" pitchFamily="34" charset="0"/>
              </a:rPr>
              <a:t>полугодие 2018 г.</a:t>
            </a:r>
          </a:p>
        </p:txBody>
      </p:sp>
      <p:pic>
        <p:nvPicPr>
          <p:cNvPr id="18" name="Picture 6" descr="gerb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rgbClr val="BBE0E3">
                <a:alpha val="35000"/>
              </a:srgbClr>
            </a:glow>
          </a:effectLst>
          <a:extLst/>
        </p:spPr>
      </p:pic>
      <p:sp>
        <p:nvSpPr>
          <p:cNvPr id="19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47DBADA-CD8E-4293-A46B-FBB70DA4EDED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561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3" cy="647700"/>
          </a:xfrm>
        </p:spPr>
        <p:txBody>
          <a:bodyPr>
            <a:noAutofit/>
          </a:bodyPr>
          <a:lstStyle/>
          <a:p>
            <a:r>
              <a:rPr lang="ru-RU" altLang="ru-RU" sz="26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Неналоговые доходы консолидированного бюджета Республики Марий Эл, млн. рублей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08867871"/>
              </p:ext>
            </p:extLst>
          </p:nvPr>
        </p:nvGraphicFramePr>
        <p:xfrm>
          <a:off x="141413" y="1052736"/>
          <a:ext cx="8846502" cy="556351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6223"/>
                <a:gridCol w="1546864"/>
                <a:gridCol w="2046416"/>
                <a:gridCol w="116840"/>
                <a:gridCol w="1642288"/>
                <a:gridCol w="1477871"/>
              </a:tblGrid>
              <a:tr h="115393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полугодие 2017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г.</a:t>
                      </a: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2018 г.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полугодие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2018 г.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Исполнение плана года, %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Рост,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снижение%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anchor="ctr"/>
                </a:tc>
              </a:tr>
              <a:tr h="613297">
                <a:tc gridSpan="6">
                  <a:txBody>
                    <a:bodyPr/>
                    <a:lstStyle/>
                    <a:p>
                      <a:pPr algn="ctr"/>
                      <a:r>
                        <a:rPr lang="ru-RU" sz="2800" b="1" u="none" dirty="0" smtClean="0">
                          <a:solidFill>
                            <a:srgbClr val="0F65F1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 неналоговые доходы</a:t>
                      </a:r>
                      <a:endParaRPr lang="ru-RU" sz="2800" b="1" i="0" u="none" dirty="0">
                        <a:solidFill>
                          <a:srgbClr val="0F65F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877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978,2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1 526,7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495,8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32,5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50,7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anchor="ctr"/>
                </a:tc>
              </a:tr>
              <a:tr h="425291">
                <a:tc gridSpan="6">
                  <a:txBody>
                    <a:bodyPr/>
                    <a:lstStyle/>
                    <a:p>
                      <a:pPr algn="ctr"/>
                      <a:r>
                        <a:rPr lang="ru-RU" sz="1800" b="0" i="0" u="non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из них:</a:t>
                      </a:r>
                      <a:endParaRPr lang="ru-RU" sz="1800" b="0" i="0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3247">
                <a:tc gridSpan="6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u="none" kern="1200" dirty="0" smtClean="0">
                          <a:solidFill>
                            <a:srgbClr val="0F65F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от использования имущества </a:t>
                      </a:r>
                      <a:endParaRPr lang="ru-RU" sz="2400" b="1" u="none" kern="1200" dirty="0">
                        <a:solidFill>
                          <a:srgbClr val="0F65F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21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233,1</a:t>
                      </a: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610,9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217,0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35,5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93,1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anchor="ctr"/>
                </a:tc>
              </a:tr>
              <a:tr h="720080">
                <a:tc gridSpan="6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u="none" kern="1200" dirty="0" smtClean="0">
                          <a:solidFill>
                            <a:srgbClr val="0F65F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от реализации имущества и земельных участков</a:t>
                      </a:r>
                      <a:endParaRPr lang="ru-RU" sz="2400" b="1" u="none" kern="1200" dirty="0">
                        <a:solidFill>
                          <a:srgbClr val="0F65F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676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75,2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547,7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84,0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15,3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111,7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anchor="ctr"/>
                </a:tc>
              </a:tr>
            </a:tbl>
          </a:graphicData>
        </a:graphic>
      </p:graphicFrame>
      <p:pic>
        <p:nvPicPr>
          <p:cNvPr id="10" name="Picture 6" descr="gerb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rgbClr val="BBE0E3">
                <a:alpha val="35000"/>
              </a:srgbClr>
            </a:glow>
          </a:effectLst>
          <a:extLst/>
        </p:spPr>
      </p:pic>
      <p:sp>
        <p:nvSpPr>
          <p:cNvPr id="11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47DBADA-CD8E-4293-A46B-FBB70DA4EDED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08989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 txBox="1">
            <a:spLocks noChangeArrowheads="1"/>
          </p:cNvSpPr>
          <p:nvPr/>
        </p:nvSpPr>
        <p:spPr bwMode="auto">
          <a:xfrm>
            <a:off x="179512" y="0"/>
            <a:ext cx="91440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2300" b="1" dirty="0" smtClean="0">
                <a:solidFill>
                  <a:srgbClr val="800000"/>
                </a:solidFill>
                <a:cs typeface="Arial" charset="0"/>
              </a:rPr>
              <a:t>Налоговые и неналоговые доходы </a:t>
            </a:r>
          </a:p>
          <a:p>
            <a:pPr algn="ctr"/>
            <a:r>
              <a:rPr lang="ru-RU" altLang="ru-RU" sz="2300" b="1" dirty="0" smtClean="0">
                <a:solidFill>
                  <a:srgbClr val="800000"/>
                </a:solidFill>
                <a:cs typeface="Arial" charset="0"/>
              </a:rPr>
              <a:t>местных бюджетов в январе - июне 2018 г., млн. рублей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84563172"/>
              </p:ext>
            </p:extLst>
          </p:nvPr>
        </p:nvGraphicFramePr>
        <p:xfrm>
          <a:off x="198438" y="981075"/>
          <a:ext cx="8767762" cy="5713413"/>
        </p:xfrm>
        <a:graphic>
          <a:graphicData uri="http://schemas.openxmlformats.org/drawingml/2006/table">
            <a:tbl>
              <a:tblPr/>
              <a:tblGrid>
                <a:gridCol w="2376453"/>
                <a:gridCol w="1273624"/>
                <a:gridCol w="1372276"/>
                <a:gridCol w="1170827"/>
                <a:gridCol w="1224233"/>
                <a:gridCol w="1350349"/>
              </a:tblGrid>
              <a:tr h="89369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НАЛОГОВЫЕ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И НЕНАЛОГОВЫЕ ДОХОДЫ 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48" marR="7448" marT="74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Факт 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полугодие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2017 г. 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48" marR="7448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2018 г.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уточненный план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48" marR="7448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Факт  </a:t>
                      </a:r>
                    </a:p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полугодие</a:t>
                      </a:r>
                    </a:p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2018 г.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48" marR="7448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Исполнение  плана года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48" marR="7448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Рост (снижение)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к </a:t>
                      </a: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полугодию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2017 г.</a:t>
                      </a:r>
                    </a:p>
                  </a:txBody>
                  <a:tcPr marL="7448" marR="7448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>
                        <a:alpha val="68000"/>
                      </a:srgbClr>
                    </a:solidFill>
                  </a:tcPr>
                </a:tc>
              </a:tr>
              <a:tr h="737527">
                <a:tc>
                  <a:txBody>
                    <a:bodyPr/>
                    <a:lstStyle/>
                    <a:p>
                      <a:pPr marL="36000" algn="just" rtl="0" fontAlgn="t"/>
                      <a:r>
                        <a:rPr lang="ru-RU" sz="2000" b="1" i="0" u="none" strike="noStrike" dirty="0" smtClean="0">
                          <a:solidFill>
                            <a:srgbClr val="000066"/>
                          </a:solidFill>
                          <a:latin typeface="Arial"/>
                        </a:rPr>
                        <a:t>ВСЕГО</a:t>
                      </a:r>
                      <a:endParaRPr lang="ru-RU" sz="2000" b="1" i="0" u="none" strike="noStrike" dirty="0">
                        <a:solidFill>
                          <a:srgbClr val="000066"/>
                        </a:solidFill>
                        <a:latin typeface="Arial"/>
                      </a:endParaRPr>
                    </a:p>
                  </a:txBody>
                  <a:tcPr marL="7448" marR="7448" marT="74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1" i="0" u="none" strike="noStrike" kern="1200" dirty="0" smtClean="0">
                          <a:solidFill>
                            <a:srgbClr val="000066"/>
                          </a:solidFill>
                          <a:latin typeface="Arial"/>
                          <a:ea typeface="+mn-ea"/>
                          <a:cs typeface="+mn-cs"/>
                        </a:rPr>
                        <a:t>1 771,4</a:t>
                      </a:r>
                      <a:endParaRPr lang="ru-RU" sz="2000" b="1" i="0" u="none" strike="noStrike" kern="1200" dirty="0">
                        <a:solidFill>
                          <a:srgbClr val="000066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7" marR="9527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1" i="0" u="none" strike="noStrike" kern="1200" dirty="0" smtClean="0">
                          <a:solidFill>
                            <a:srgbClr val="000066"/>
                          </a:solidFill>
                          <a:latin typeface="Arial"/>
                          <a:ea typeface="+mn-ea"/>
                          <a:cs typeface="+mn-cs"/>
                        </a:rPr>
                        <a:t>4 149,6</a:t>
                      </a:r>
                      <a:endParaRPr lang="ru-RU" sz="2000" b="1" i="0" u="none" strike="noStrike" kern="1200" dirty="0">
                        <a:solidFill>
                          <a:srgbClr val="000066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7" marR="9527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1" i="0" u="none" strike="noStrike" kern="1200" dirty="0" smtClean="0">
                          <a:solidFill>
                            <a:srgbClr val="000066"/>
                          </a:solidFill>
                          <a:latin typeface="Arial"/>
                          <a:ea typeface="+mn-ea"/>
                          <a:cs typeface="+mn-cs"/>
                        </a:rPr>
                        <a:t>1 879,2</a:t>
                      </a:r>
                      <a:endParaRPr lang="ru-RU" sz="2000" b="1" i="0" u="none" strike="noStrike" kern="1200" dirty="0">
                        <a:solidFill>
                          <a:srgbClr val="000066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7" marR="9527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1" i="0" u="none" strike="noStrike" kern="1200" dirty="0" smtClean="0">
                          <a:solidFill>
                            <a:srgbClr val="000066"/>
                          </a:solidFill>
                          <a:latin typeface="Arial"/>
                          <a:ea typeface="+mn-ea"/>
                          <a:cs typeface="+mn-cs"/>
                        </a:rPr>
                        <a:t>45,3%</a:t>
                      </a:r>
                      <a:endParaRPr lang="ru-RU" sz="2000" b="1" i="0" u="none" strike="noStrike" kern="1200" dirty="0">
                        <a:solidFill>
                          <a:srgbClr val="000066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7" marR="9527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rgbClr val="000066"/>
                          </a:solidFill>
                          <a:latin typeface="Arial"/>
                          <a:ea typeface="+mn-ea"/>
                          <a:cs typeface="+mn-cs"/>
                        </a:rPr>
                        <a:t>106,1%</a:t>
                      </a:r>
                    </a:p>
                    <a:p>
                      <a:pPr marL="0" algn="ctr" defTabSz="914400" rtl="0" eaLnBrk="1" fontAlgn="t" latinLnBrk="0" hangingPunct="1"/>
                      <a:r>
                        <a:rPr lang="ru-RU" sz="2000" b="1" i="0" u="none" strike="noStrike" kern="1200" dirty="0" smtClean="0">
                          <a:solidFill>
                            <a:srgbClr val="000066"/>
                          </a:solidFill>
                          <a:latin typeface="Arial"/>
                          <a:ea typeface="+mn-ea"/>
                          <a:cs typeface="+mn-cs"/>
                        </a:rPr>
                        <a:t>(+107,8)</a:t>
                      </a:r>
                    </a:p>
                  </a:txBody>
                  <a:tcPr marL="9527" marR="9527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872477">
                <a:tc>
                  <a:txBody>
                    <a:bodyPr/>
                    <a:lstStyle/>
                    <a:p>
                      <a:pPr marL="3600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Налоговые доходы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latin typeface="Arial"/>
                      </a:endParaRPr>
                    </a:p>
                  </a:txBody>
                  <a:tcPr marL="7448" marR="7448" marT="74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1" i="0" u="none" strike="noStrike" kern="1200" dirty="0" smtClean="0">
                          <a:solidFill>
                            <a:srgbClr val="C00000"/>
                          </a:solidFill>
                          <a:latin typeface="Arial"/>
                          <a:ea typeface="+mn-ea"/>
                          <a:cs typeface="+mn-cs"/>
                        </a:rPr>
                        <a:t>1 406,0</a:t>
                      </a:r>
                      <a:endParaRPr lang="ru-RU" sz="2000" b="1" i="0" u="none" strike="noStrike" kern="1200" dirty="0">
                        <a:solidFill>
                          <a:srgbClr val="C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7" marR="9527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1" i="0" u="none" strike="noStrike" kern="1200" dirty="0" smtClean="0">
                          <a:solidFill>
                            <a:srgbClr val="C00000"/>
                          </a:solidFill>
                          <a:latin typeface="Arial"/>
                          <a:ea typeface="+mn-ea"/>
                          <a:cs typeface="+mn-cs"/>
                        </a:rPr>
                        <a:t>3 232,7</a:t>
                      </a:r>
                      <a:endParaRPr lang="ru-RU" sz="2000" b="1" i="0" u="none" strike="noStrike" kern="1200" dirty="0">
                        <a:solidFill>
                          <a:srgbClr val="C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7" marR="9527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1" i="0" u="none" strike="noStrike" kern="1200" dirty="0" smtClean="0">
                          <a:solidFill>
                            <a:srgbClr val="C00000"/>
                          </a:solidFill>
                          <a:latin typeface="Arial"/>
                          <a:ea typeface="+mn-ea"/>
                          <a:cs typeface="+mn-cs"/>
                        </a:rPr>
                        <a:t>1 559,4</a:t>
                      </a:r>
                      <a:endParaRPr lang="ru-RU" sz="2000" b="1" i="0" u="none" strike="noStrike" kern="1200" dirty="0">
                        <a:solidFill>
                          <a:srgbClr val="C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7" marR="9527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1" i="0" u="none" strike="noStrike" kern="1200" dirty="0" smtClean="0">
                          <a:solidFill>
                            <a:srgbClr val="C00000"/>
                          </a:solidFill>
                          <a:latin typeface="Arial"/>
                          <a:ea typeface="+mn-ea"/>
                          <a:cs typeface="+mn-cs"/>
                        </a:rPr>
                        <a:t>48,2%</a:t>
                      </a:r>
                      <a:endParaRPr lang="ru-RU" sz="2000" b="1" i="0" u="none" strike="noStrike" kern="1200" dirty="0">
                        <a:solidFill>
                          <a:srgbClr val="C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7" marR="9527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1" i="0" u="none" strike="noStrike" kern="1200" dirty="0" smtClean="0">
                          <a:solidFill>
                            <a:srgbClr val="C00000"/>
                          </a:solidFill>
                          <a:latin typeface="Arial"/>
                          <a:ea typeface="+mn-ea"/>
                          <a:cs typeface="+mn-cs"/>
                        </a:rPr>
                        <a:t>110,9% </a:t>
                      </a:r>
                    </a:p>
                    <a:p>
                      <a:pPr marL="0" algn="ctr" defTabSz="914400" rtl="0" eaLnBrk="1" fontAlgn="t" latinLnBrk="0" hangingPunct="1"/>
                      <a:r>
                        <a:rPr lang="ru-RU" sz="2000" b="1" i="0" u="none" strike="noStrike" kern="1200" dirty="0" smtClean="0">
                          <a:solidFill>
                            <a:srgbClr val="C00000"/>
                          </a:solidFill>
                          <a:latin typeface="Arial"/>
                          <a:ea typeface="+mn-ea"/>
                          <a:cs typeface="+mn-cs"/>
                        </a:rPr>
                        <a:t>(+153,4)</a:t>
                      </a:r>
                      <a:endParaRPr lang="ru-RU" sz="2000" b="1" i="0" u="none" strike="noStrike" kern="1200" dirty="0">
                        <a:solidFill>
                          <a:srgbClr val="C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7" marR="9527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757844">
                <a:tc>
                  <a:txBody>
                    <a:bodyPr/>
                    <a:lstStyle/>
                    <a:p>
                      <a:pPr marL="36000" algn="l" rtl="0" fontAlgn="t"/>
                      <a:r>
                        <a:rPr lang="ru-RU" sz="2000" b="0" i="1" u="none" strike="noStrike" dirty="0" smtClean="0">
                          <a:solidFill>
                            <a:srgbClr val="C00000"/>
                          </a:solidFill>
                          <a:latin typeface="Arial"/>
                        </a:rPr>
                        <a:t>из них: НДФЛ</a:t>
                      </a:r>
                      <a:endParaRPr lang="ru-RU" sz="2000" b="0" i="1" u="none" strike="noStrike" dirty="0">
                        <a:solidFill>
                          <a:srgbClr val="C00000"/>
                        </a:solidFill>
                        <a:latin typeface="Arial"/>
                      </a:endParaRPr>
                    </a:p>
                  </a:txBody>
                  <a:tcPr marL="7448" marR="7448" marT="74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0" i="1" u="none" strike="noStrike" kern="1200" dirty="0" smtClean="0">
                          <a:solidFill>
                            <a:srgbClr val="C00000"/>
                          </a:solidFill>
                          <a:latin typeface="Arial"/>
                          <a:ea typeface="+mn-ea"/>
                          <a:cs typeface="+mn-cs"/>
                        </a:rPr>
                        <a:t>1 066,2</a:t>
                      </a:r>
                      <a:endParaRPr lang="ru-RU" sz="2000" b="0" i="1" u="none" strike="noStrike" kern="1200" dirty="0">
                        <a:solidFill>
                          <a:srgbClr val="C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7" marR="9527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0" i="1" u="none" strike="noStrike" kern="1200" dirty="0" smtClean="0">
                          <a:solidFill>
                            <a:srgbClr val="C00000"/>
                          </a:solidFill>
                          <a:latin typeface="Arial"/>
                          <a:ea typeface="+mn-ea"/>
                          <a:cs typeface="+mn-cs"/>
                        </a:rPr>
                        <a:t>2 395,6</a:t>
                      </a:r>
                      <a:endParaRPr lang="ru-RU" sz="2000" b="0" i="1" u="none" strike="noStrike" kern="1200" dirty="0">
                        <a:solidFill>
                          <a:srgbClr val="C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7" marR="9527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0" i="1" u="none" strike="noStrike" kern="1200" dirty="0" smtClean="0">
                          <a:solidFill>
                            <a:srgbClr val="C00000"/>
                          </a:solidFill>
                          <a:latin typeface="Arial"/>
                          <a:ea typeface="+mn-ea"/>
                          <a:cs typeface="+mn-cs"/>
                        </a:rPr>
                        <a:t>1 175,2</a:t>
                      </a:r>
                      <a:endParaRPr lang="ru-RU" sz="2000" b="0" i="1" u="none" strike="noStrike" kern="1200" dirty="0">
                        <a:solidFill>
                          <a:srgbClr val="C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7" marR="9527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0" i="1" u="none" strike="noStrike" kern="1200" dirty="0" smtClean="0">
                          <a:solidFill>
                            <a:srgbClr val="C00000"/>
                          </a:solidFill>
                          <a:latin typeface="Arial"/>
                          <a:ea typeface="+mn-ea"/>
                          <a:cs typeface="+mn-cs"/>
                        </a:rPr>
                        <a:t>49,1%</a:t>
                      </a:r>
                      <a:endParaRPr lang="ru-RU" sz="2000" b="0" i="1" u="none" strike="noStrike" kern="1200" dirty="0">
                        <a:solidFill>
                          <a:srgbClr val="C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7" marR="9527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0" i="1" u="none" strike="noStrike" kern="1200" dirty="0" smtClean="0">
                          <a:solidFill>
                            <a:srgbClr val="C00000"/>
                          </a:solidFill>
                          <a:latin typeface="Arial"/>
                          <a:ea typeface="+mn-ea"/>
                          <a:cs typeface="+mn-cs"/>
                        </a:rPr>
                        <a:t>110,2%</a:t>
                      </a:r>
                      <a:endParaRPr lang="ru-RU" sz="2000" b="0" i="1" u="none" strike="noStrike" kern="1200" dirty="0">
                        <a:solidFill>
                          <a:srgbClr val="C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7" marR="9527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840102">
                <a:tc>
                  <a:txBody>
                    <a:bodyPr/>
                    <a:lstStyle/>
                    <a:p>
                      <a:pPr marL="36000" algn="l" rtl="0" fontAlgn="t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Arial"/>
                        </a:rPr>
                        <a:t>Неналоговые доходы 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latin typeface="Arial"/>
                      </a:endParaRPr>
                    </a:p>
                  </a:txBody>
                  <a:tcPr marL="7448" marR="7448" marT="74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1" i="0" u="none" strike="noStrike" kern="1200" dirty="0" smtClean="0">
                          <a:solidFill>
                            <a:srgbClr val="C00000"/>
                          </a:solidFill>
                          <a:latin typeface="Arial"/>
                          <a:ea typeface="+mn-ea"/>
                          <a:cs typeface="+mn-cs"/>
                        </a:rPr>
                        <a:t>365,5</a:t>
                      </a:r>
                      <a:endParaRPr lang="ru-RU" sz="2000" b="1" i="0" u="none" strike="noStrike" kern="1200" dirty="0">
                        <a:solidFill>
                          <a:srgbClr val="C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7" marR="9527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1" i="0" u="none" strike="noStrike" kern="1200" dirty="0" smtClean="0">
                          <a:solidFill>
                            <a:srgbClr val="C00000"/>
                          </a:solidFill>
                          <a:latin typeface="Arial"/>
                          <a:ea typeface="+mn-ea"/>
                          <a:cs typeface="+mn-cs"/>
                        </a:rPr>
                        <a:t>916,9</a:t>
                      </a:r>
                      <a:endParaRPr lang="ru-RU" sz="2000" b="1" i="0" u="none" strike="noStrike" kern="1200" dirty="0">
                        <a:solidFill>
                          <a:srgbClr val="C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7" marR="9527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1" i="0" u="none" strike="noStrike" kern="1200" dirty="0" smtClean="0">
                          <a:solidFill>
                            <a:srgbClr val="C00000"/>
                          </a:solidFill>
                          <a:latin typeface="Arial"/>
                          <a:ea typeface="+mn-ea"/>
                          <a:cs typeface="+mn-cs"/>
                        </a:rPr>
                        <a:t>319,9</a:t>
                      </a:r>
                      <a:endParaRPr lang="ru-RU" sz="2000" b="1" i="0" u="none" strike="noStrike" kern="1200" dirty="0">
                        <a:solidFill>
                          <a:srgbClr val="C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7" marR="9527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1" i="0" u="none" strike="noStrike" kern="1200" dirty="0" smtClean="0">
                          <a:solidFill>
                            <a:srgbClr val="C00000"/>
                          </a:solidFill>
                          <a:latin typeface="Arial"/>
                          <a:ea typeface="+mn-ea"/>
                          <a:cs typeface="+mn-cs"/>
                        </a:rPr>
                        <a:t>34,9%</a:t>
                      </a:r>
                      <a:endParaRPr lang="ru-RU" sz="2000" b="1" i="0" u="none" strike="noStrike" kern="1200" dirty="0">
                        <a:solidFill>
                          <a:srgbClr val="C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7" marR="9527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1" i="0" u="none" strike="noStrike" kern="1200" dirty="0" smtClean="0">
                          <a:solidFill>
                            <a:srgbClr val="C00000"/>
                          </a:solidFill>
                          <a:latin typeface="Arial"/>
                          <a:ea typeface="+mn-ea"/>
                          <a:cs typeface="+mn-cs"/>
                        </a:rPr>
                        <a:t>87,5%</a:t>
                      </a:r>
                    </a:p>
                    <a:p>
                      <a:pPr marL="0" algn="ctr" defTabSz="914400" rtl="0" eaLnBrk="1" fontAlgn="t" latinLnBrk="0" hangingPunct="1"/>
                      <a:r>
                        <a:rPr lang="ru-RU" sz="2000" b="1" i="0" u="none" strike="noStrike" kern="1200" dirty="0" smtClean="0">
                          <a:solidFill>
                            <a:srgbClr val="C00000"/>
                          </a:solidFill>
                          <a:latin typeface="Arial"/>
                          <a:ea typeface="+mn-ea"/>
                          <a:cs typeface="+mn-cs"/>
                        </a:rPr>
                        <a:t>(-45,6)</a:t>
                      </a:r>
                      <a:endParaRPr lang="ru-RU" sz="2000" b="1" i="0" u="none" strike="noStrike" kern="1200" dirty="0">
                        <a:solidFill>
                          <a:srgbClr val="C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7" marR="9527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1611764">
                <a:tc>
                  <a:txBody>
                    <a:bodyPr/>
                    <a:lstStyle/>
                    <a:p>
                      <a:pPr marL="36000" algn="l" rtl="0" fontAlgn="t"/>
                      <a:r>
                        <a:rPr lang="ru-RU" sz="2000" b="0" i="1" u="none" strike="noStrike" dirty="0" smtClean="0">
                          <a:solidFill>
                            <a:srgbClr val="C00000"/>
                          </a:solidFill>
                          <a:latin typeface="Arial"/>
                        </a:rPr>
                        <a:t>из них: доходы от использования имущества</a:t>
                      </a:r>
                      <a:endParaRPr lang="ru-RU" sz="2000" b="0" i="1" u="none" strike="noStrike" dirty="0">
                        <a:solidFill>
                          <a:srgbClr val="C00000"/>
                        </a:solidFill>
                        <a:latin typeface="Arial"/>
                      </a:endParaRPr>
                    </a:p>
                  </a:txBody>
                  <a:tcPr marL="7448" marR="7448" marT="74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0" i="1" u="none" strike="noStrike" kern="1200" dirty="0" smtClean="0">
                          <a:solidFill>
                            <a:srgbClr val="C00000"/>
                          </a:solidFill>
                          <a:latin typeface="Arial"/>
                          <a:ea typeface="+mn-ea"/>
                          <a:cs typeface="+mn-cs"/>
                        </a:rPr>
                        <a:t>207,4</a:t>
                      </a:r>
                      <a:endParaRPr lang="ru-RU" sz="2000" b="0" i="1" u="none" strike="noStrike" kern="1200" dirty="0">
                        <a:solidFill>
                          <a:srgbClr val="C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7" marR="9527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0" i="1" u="none" strike="noStrike" kern="1200" dirty="0" smtClean="0">
                          <a:solidFill>
                            <a:srgbClr val="C00000"/>
                          </a:solidFill>
                          <a:latin typeface="Arial"/>
                          <a:ea typeface="+mn-ea"/>
                          <a:cs typeface="+mn-cs"/>
                        </a:rPr>
                        <a:t>569,4</a:t>
                      </a:r>
                      <a:endParaRPr lang="ru-RU" sz="2000" b="0" i="1" u="none" strike="noStrike" kern="1200" dirty="0">
                        <a:solidFill>
                          <a:srgbClr val="C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7" marR="9527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0" i="1" u="none" strike="noStrike" kern="1200" dirty="0" smtClean="0">
                          <a:solidFill>
                            <a:srgbClr val="C00000"/>
                          </a:solidFill>
                          <a:latin typeface="Arial"/>
                          <a:ea typeface="+mn-ea"/>
                          <a:cs typeface="+mn-cs"/>
                        </a:rPr>
                        <a:t>187,8</a:t>
                      </a:r>
                      <a:endParaRPr lang="ru-RU" sz="2000" b="0" i="1" u="none" strike="noStrike" kern="1200" dirty="0">
                        <a:solidFill>
                          <a:srgbClr val="C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7" marR="9527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0" i="1" u="none" strike="noStrike" kern="1200" dirty="0" smtClean="0">
                          <a:solidFill>
                            <a:srgbClr val="C00000"/>
                          </a:solidFill>
                          <a:latin typeface="Arial"/>
                          <a:ea typeface="+mn-ea"/>
                          <a:cs typeface="+mn-cs"/>
                        </a:rPr>
                        <a:t>33,0%</a:t>
                      </a:r>
                      <a:endParaRPr lang="ru-RU" sz="2000" b="0" i="1" u="none" strike="noStrike" kern="1200" dirty="0">
                        <a:solidFill>
                          <a:srgbClr val="C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7" marR="9527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0" i="1" u="none" strike="noStrike" kern="1200" dirty="0" smtClean="0">
                          <a:solidFill>
                            <a:srgbClr val="C00000"/>
                          </a:solidFill>
                          <a:latin typeface="Arial"/>
                          <a:ea typeface="+mn-ea"/>
                          <a:cs typeface="+mn-cs"/>
                        </a:rPr>
                        <a:t>90,5% </a:t>
                      </a:r>
                    </a:p>
                    <a:p>
                      <a:pPr marL="0" algn="ctr" defTabSz="914400" rtl="0" eaLnBrk="1" fontAlgn="t" latinLnBrk="0" hangingPunct="1"/>
                      <a:r>
                        <a:rPr lang="ru-RU" sz="2000" b="0" i="1" u="none" strike="noStrike" kern="1200" dirty="0" smtClean="0">
                          <a:solidFill>
                            <a:srgbClr val="C00000"/>
                          </a:solidFill>
                          <a:latin typeface="Arial"/>
                          <a:ea typeface="+mn-ea"/>
                          <a:cs typeface="+mn-cs"/>
                        </a:rPr>
                        <a:t>(-19,6)</a:t>
                      </a:r>
                      <a:endParaRPr lang="ru-RU" sz="2000" b="0" i="1" u="none" strike="noStrike" kern="1200" dirty="0">
                        <a:solidFill>
                          <a:srgbClr val="C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7" marR="9527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6" descr="gerb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rgbClr val="BBE0E3">
                <a:alpha val="35000"/>
              </a:srgbClr>
            </a:glow>
          </a:effectLst>
          <a:extLst/>
        </p:spPr>
      </p:pic>
      <p:sp>
        <p:nvSpPr>
          <p:cNvPr id="12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21C0C04-1B89-4149-9882-F138236A7E5C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07950" y="172399"/>
            <a:ext cx="9144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fontAlgn="b"/>
            <a:r>
              <a:rPr lang="ru-RU" altLang="ru-RU" b="1" dirty="0">
                <a:solidFill>
                  <a:srgbClr val="800000"/>
                </a:solidFill>
              </a:rPr>
              <a:t>Налоговые и неналоговые  доходы консолидированного бюджета</a:t>
            </a:r>
          </a:p>
          <a:p>
            <a:pPr algn="ctr" fontAlgn="b"/>
            <a:r>
              <a:rPr lang="ru-RU" altLang="ru-RU" b="1" dirty="0" smtClean="0">
                <a:solidFill>
                  <a:srgbClr val="800000"/>
                </a:solidFill>
              </a:rPr>
              <a:t>Республики </a:t>
            </a:r>
            <a:r>
              <a:rPr lang="ru-RU" altLang="ru-RU" b="1" dirty="0">
                <a:solidFill>
                  <a:srgbClr val="800000"/>
                </a:solidFill>
              </a:rPr>
              <a:t>Марий Эл </a:t>
            </a:r>
            <a:r>
              <a:rPr lang="ru-RU" altLang="ru-RU" b="1" dirty="0" smtClean="0">
                <a:solidFill>
                  <a:srgbClr val="800000"/>
                </a:solidFill>
              </a:rPr>
              <a:t>на </a:t>
            </a:r>
            <a:r>
              <a:rPr lang="ru-RU" altLang="ru-RU" b="1" dirty="0">
                <a:solidFill>
                  <a:srgbClr val="800000"/>
                </a:solidFill>
              </a:rPr>
              <a:t>201</a:t>
            </a:r>
            <a:r>
              <a:rPr lang="en-US" altLang="ru-RU" b="1" dirty="0">
                <a:solidFill>
                  <a:srgbClr val="800000"/>
                </a:solidFill>
              </a:rPr>
              <a:t>8</a:t>
            </a:r>
            <a:r>
              <a:rPr lang="ru-RU" altLang="ru-RU" b="1" dirty="0">
                <a:solidFill>
                  <a:srgbClr val="800000"/>
                </a:solidFill>
              </a:rPr>
              <a:t> год, тыс. рублей</a:t>
            </a:r>
          </a:p>
        </p:txBody>
      </p:sp>
      <p:sp>
        <p:nvSpPr>
          <p:cNvPr id="8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7BE9E69-2AE9-48D3-A449-DC49D25B54A6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  <a:latin typeface="Arial" pitchFamily="34" charset="0"/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62145269"/>
              </p:ext>
            </p:extLst>
          </p:nvPr>
        </p:nvGraphicFramePr>
        <p:xfrm>
          <a:off x="146050" y="650876"/>
          <a:ext cx="8856986" cy="6120687"/>
        </p:xfrm>
        <a:graphic>
          <a:graphicData uri="http://schemas.openxmlformats.org/drawingml/2006/table">
            <a:tbl>
              <a:tblPr/>
              <a:tblGrid>
                <a:gridCol w="1662432"/>
                <a:gridCol w="1138814"/>
                <a:gridCol w="1161612"/>
                <a:gridCol w="1365734"/>
                <a:gridCol w="936104"/>
                <a:gridCol w="1080120"/>
                <a:gridCol w="1512170"/>
              </a:tblGrid>
              <a:tr h="771111">
                <a:tc>
                  <a:txBody>
                    <a:bodyPr/>
                    <a:lstStyle/>
                    <a:p>
                      <a:pPr algn="ctr" rtl="0" fontAlgn="b"/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Наименования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ГО,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МР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Регулирующий</a:t>
                      </a:r>
                    </a:p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бюджет на 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2018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г.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Утвержденный бюджет на 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2018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г.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Отклонение утв. бюджета на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2018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г. от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регулир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. на </a:t>
                      </a:r>
                    </a:p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2018 г. (+,-)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Уточнение годового плана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Уточненный план на 2018 г. по состоянию на 01.08.2018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Отклонение уточненного бюджета на 2018 г.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/>
                      </a:r>
                      <a:b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от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регулир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. на 2018 г.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 marL="72000" algn="l" rtl="0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Волжский  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137 866,0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138 164,4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298,4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138 164,4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298,4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 marL="72000" algn="l" rtl="0" fontAlgn="b"/>
                      <a:r>
                        <a:rPr lang="ru-RU" sz="13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Горномарийский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13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 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91 503,4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92 720,4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1 217,0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200,0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92 920,4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1 417,0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 marL="72000" algn="l" rtl="0" fontAlgn="b"/>
                      <a:r>
                        <a:rPr lang="ru-RU" sz="13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Звениговский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263 445,7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266 129,3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2 683,6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266 129,3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2 683,6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 marL="72000" algn="l" rtl="0" fontAlgn="b"/>
                      <a:r>
                        <a:rPr lang="ru-RU" sz="13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Килемарский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67 593,0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68 068,0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475,0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1 111,0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69 179,0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1 586,0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 marL="72000" algn="l" rtl="0" fontAlgn="b"/>
                      <a:r>
                        <a:rPr lang="ru-RU" sz="13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Куженерский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108 904,0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100 859,0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-8 045,0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2 225,0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103 084,0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-5 820,0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 marL="72000" algn="l" rtl="0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Мари-</a:t>
                      </a:r>
                      <a:r>
                        <a:rPr lang="ru-RU" sz="13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Турекский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106 657,0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106 820,0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163,0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106 820,0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163,0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 marL="72000" algn="l" rtl="0" fontAlgn="b"/>
                      <a:r>
                        <a:rPr lang="ru-RU" sz="13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Медведевский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338 994,0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348 997,0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10 003,0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50 900,9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399 897,9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60 903,9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 marL="72000" algn="l" rtl="0" fontAlgn="b"/>
                      <a:r>
                        <a:rPr lang="ru-RU" sz="13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Моркинский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168 558,5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167 581,7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-976,8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11 000,0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178 581,7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10 023,2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 marL="72000" algn="l" rtl="0" fontAlgn="b"/>
                      <a:r>
                        <a:rPr lang="ru-RU" sz="1300" b="1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Новоторъяльский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89 994,0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90 511,0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517,0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90 511,0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517,0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 marL="72000" algn="l" rtl="0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Оршанский  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112 216,0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112 318,8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102,8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328,0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112 646,8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430,8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 marL="72000" algn="l" rtl="0" fontAlgn="b"/>
                      <a:r>
                        <a:rPr lang="ru-RU" sz="13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Параньгинский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76 670,0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75 338,0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-1 332,0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3 700,0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79 038,0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2 368,0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 marL="72000" algn="l" rtl="0" fontAlgn="b"/>
                      <a:r>
                        <a:rPr lang="ru-RU" sz="13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Сернурский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141 138,0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141 538,0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400,0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141 538,0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400,0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 marL="72000" algn="l" rtl="0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Советский  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179 680,6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183 515,2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3 834,6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183 515,2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3 834,6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 marL="72000" algn="l" rtl="0" fontAlgn="b"/>
                      <a:r>
                        <a:rPr lang="ru-RU" sz="13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Юринский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50 782,0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51 087,0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305,0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51 087,0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305,0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 marL="72000" algn="l" rtl="0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г. Йошкар-Ола 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1 606 970,0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1 533 116,0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-73 854,0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184 303,5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1 717 419,5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110 449,5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 marL="72000" algn="l" rtl="0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г. Волжск 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234 786,1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294 569,4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59 783,3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294 569,4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59 783,3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 marL="72000" algn="l" rtl="0" fontAlgn="b"/>
                      <a:r>
                        <a:rPr lang="ru-RU" sz="13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г.Козьмодемьянск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110 040,8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134 377,5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24 336,7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134 377,5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24 336,7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 marL="72000" algn="l" rtl="0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ИТОГО  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3 885 799,1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3 905 710,7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19 911,6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253 768,4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4 159 479,1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273 680,0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9167">
                <a:tc>
                  <a:txBody>
                    <a:bodyPr/>
                    <a:lstStyle/>
                    <a:p>
                      <a:pPr marL="72000" algn="l" rtl="0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Республиканский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15 067 670,6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15 067 670,6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444 800,0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15 512 470,6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444 800,0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167">
                <a:tc>
                  <a:txBody>
                    <a:bodyPr/>
                    <a:lstStyle/>
                    <a:p>
                      <a:pPr marL="72000" algn="l" rtl="0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ВСЕГО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18 953 469,7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18 973 381,3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19 911,6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698 568,4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19 671 949,7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718 480,0</a:t>
                      </a:r>
                    </a:p>
                  </a:txBody>
                  <a:tcPr marL="5069" marR="5069" marT="506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6" descr="gerb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rgbClr val="BBE0E3">
                <a:alpha val="35000"/>
              </a:srgbClr>
            </a:glow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53544557"/>
              </p:ext>
            </p:extLst>
          </p:nvPr>
        </p:nvGraphicFramePr>
        <p:xfrm>
          <a:off x="190500" y="823913"/>
          <a:ext cx="8786813" cy="588486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14500"/>
                <a:gridCol w="1360885"/>
                <a:gridCol w="1427857"/>
                <a:gridCol w="1427857"/>
                <a:gridCol w="1427857"/>
                <a:gridCol w="1427857"/>
              </a:tblGrid>
              <a:tr h="64965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ГО, МР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 2018 год (на 1.07.2018г.)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Исполнено 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140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r>
                        <a:rPr lang="ru-RU" sz="140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/г. </a:t>
                      </a:r>
                      <a:r>
                        <a:rPr lang="ru-RU" sz="1400" baseline="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2018г.</a:t>
                      </a:r>
                      <a:endParaRPr lang="ru-RU" sz="1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Исполнение плана года, 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Исполнение плана 1 п/г.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2018 г.,%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Темп роста к </a:t>
                      </a:r>
                      <a:b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/г. 2017г.,%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/>
                </a:tc>
              </a:tr>
              <a:tr h="289238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400" u="none" strike="noStrike" dirty="0">
                          <a:latin typeface="Arial" pitchFamily="34" charset="0"/>
                          <a:cs typeface="Arial" pitchFamily="34" charset="0"/>
                        </a:rPr>
                        <a:t>Волжский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Arial" pitchFamily="34" charset="0"/>
                          <a:cs typeface="Arial" pitchFamily="34" charset="0"/>
                        </a:rPr>
                        <a:t>138,2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77,9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118,5</a:t>
                      </a:r>
                    </a:p>
                  </a:txBody>
                  <a:tcPr marL="0" marR="0" marT="0" marB="0" anchor="ctr"/>
                </a:tc>
              </a:tr>
              <a:tr h="289238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400" u="none" strike="noStrike" dirty="0" err="1">
                          <a:latin typeface="Arial" pitchFamily="34" charset="0"/>
                          <a:cs typeface="Arial" pitchFamily="34" charset="0"/>
                        </a:rPr>
                        <a:t>Горномарийский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Arial" pitchFamily="34" charset="0"/>
                          <a:cs typeface="Arial" pitchFamily="34" charset="0"/>
                        </a:rPr>
                        <a:t>92,9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49,7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105,5</a:t>
                      </a:r>
                    </a:p>
                  </a:txBody>
                  <a:tcPr marL="0" marR="0" marT="0" marB="0" anchor="ctr"/>
                </a:tc>
              </a:tr>
              <a:tr h="289238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400" u="none" strike="noStrike" dirty="0">
                          <a:latin typeface="Arial" pitchFamily="34" charset="0"/>
                          <a:cs typeface="Arial" pitchFamily="34" charset="0"/>
                        </a:rPr>
                        <a:t>Звениговский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Arial" pitchFamily="34" charset="0"/>
                          <a:cs typeface="Arial" pitchFamily="34" charset="0"/>
                        </a:rPr>
                        <a:t>266,1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106,7</a:t>
                      </a:r>
                    </a:p>
                  </a:txBody>
                  <a:tcPr marL="0" marR="0" marT="0" marB="0" anchor="ctr"/>
                </a:tc>
              </a:tr>
              <a:tr h="289238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400" u="none" strike="noStrike" dirty="0" err="1">
                          <a:latin typeface="Arial" pitchFamily="34" charset="0"/>
                          <a:cs typeface="Arial" pitchFamily="34" charset="0"/>
                        </a:rPr>
                        <a:t>Килемарский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Arial" pitchFamily="34" charset="0"/>
                          <a:cs typeface="Arial" pitchFamily="34" charset="0"/>
                        </a:rPr>
                        <a:t>69,2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58,2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116,8</a:t>
                      </a:r>
                    </a:p>
                  </a:txBody>
                  <a:tcPr marL="0" marR="0" marT="0" marB="0" anchor="ctr"/>
                </a:tc>
              </a:tr>
              <a:tr h="289238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400" u="none" strike="noStrike" dirty="0" err="1">
                          <a:latin typeface="Arial" pitchFamily="34" charset="0"/>
                          <a:cs typeface="Arial" pitchFamily="34" charset="0"/>
                        </a:rPr>
                        <a:t>Куженерский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Arial" pitchFamily="34" charset="0"/>
                          <a:cs typeface="Arial" pitchFamily="34" charset="0"/>
                        </a:rPr>
                        <a:t>100,9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65,5</a:t>
                      </a:r>
                    </a:p>
                  </a:txBody>
                  <a:tcPr marL="0" marR="0" marT="0" marB="0" anchor="ctr"/>
                </a:tc>
              </a:tr>
              <a:tr h="289238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400" u="none" strike="noStrike" dirty="0" err="1">
                          <a:latin typeface="Arial" pitchFamily="34" charset="0"/>
                          <a:cs typeface="Arial" pitchFamily="34" charset="0"/>
                        </a:rPr>
                        <a:t>Мари-Турекский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Arial" pitchFamily="34" charset="0"/>
                          <a:cs typeface="Arial" pitchFamily="34" charset="0"/>
                        </a:rPr>
                        <a:t>106,8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106,9</a:t>
                      </a:r>
                    </a:p>
                  </a:txBody>
                  <a:tcPr marL="0" marR="0" marT="0" marB="0" anchor="ctr"/>
                </a:tc>
              </a:tr>
              <a:tr h="289238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400" u="none" strike="noStrike" dirty="0" err="1">
                          <a:latin typeface="Arial" pitchFamily="34" charset="0"/>
                          <a:cs typeface="Arial" pitchFamily="34" charset="0"/>
                        </a:rPr>
                        <a:t>Медведевский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Arial" pitchFamily="34" charset="0"/>
                          <a:cs typeface="Arial" pitchFamily="34" charset="0"/>
                        </a:rPr>
                        <a:t>395,9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209,9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126,7</a:t>
                      </a:r>
                    </a:p>
                  </a:txBody>
                  <a:tcPr marL="0" marR="0" marT="0" marB="0" anchor="ctr"/>
                </a:tc>
              </a:tr>
              <a:tr h="289238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400" u="none" strike="noStrike" dirty="0" err="1">
                          <a:latin typeface="Arial" pitchFamily="34" charset="0"/>
                          <a:cs typeface="Arial" pitchFamily="34" charset="0"/>
                        </a:rPr>
                        <a:t>Моркинский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atin typeface="Arial" pitchFamily="34" charset="0"/>
                          <a:cs typeface="Arial" pitchFamily="34" charset="0"/>
                        </a:rPr>
                        <a:t>178,6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109,3</a:t>
                      </a:r>
                    </a:p>
                  </a:txBody>
                  <a:tcPr marL="0" marR="0" marT="0" marB="0" anchor="ctr"/>
                </a:tc>
              </a:tr>
              <a:tr h="289238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400" u="none" strike="noStrike" dirty="0" err="1" smtClean="0">
                          <a:latin typeface="Arial" pitchFamily="34" charset="0"/>
                          <a:cs typeface="Arial" pitchFamily="34" charset="0"/>
                        </a:rPr>
                        <a:t>Новоторъяльский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atin typeface="Arial" pitchFamily="34" charset="0"/>
                          <a:cs typeface="Arial" pitchFamily="34" charset="0"/>
                        </a:rPr>
                        <a:t>90,5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107,3</a:t>
                      </a:r>
                    </a:p>
                  </a:txBody>
                  <a:tcPr marL="0" marR="0" marT="0" marB="0" anchor="ctr"/>
                </a:tc>
              </a:tr>
              <a:tr h="289238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400" u="none" strike="noStrike" dirty="0" err="1">
                          <a:latin typeface="Arial" pitchFamily="34" charset="0"/>
                          <a:cs typeface="Arial" pitchFamily="34" charset="0"/>
                        </a:rPr>
                        <a:t>Оршанский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atin typeface="Arial" pitchFamily="34" charset="0"/>
                          <a:cs typeface="Arial" pitchFamily="34" charset="0"/>
                        </a:rPr>
                        <a:t>112,6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108,6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111,5</a:t>
                      </a:r>
                    </a:p>
                  </a:txBody>
                  <a:tcPr marL="0" marR="0" marT="0" marB="0" anchor="ctr"/>
                </a:tc>
              </a:tr>
              <a:tr h="289238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400" u="none" strike="noStrike" dirty="0" err="1">
                          <a:latin typeface="Arial" pitchFamily="34" charset="0"/>
                          <a:cs typeface="Arial" pitchFamily="34" charset="0"/>
                        </a:rPr>
                        <a:t>Параньгинский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atin typeface="Arial" pitchFamily="34" charset="0"/>
                          <a:cs typeface="Arial" pitchFamily="34" charset="0"/>
                        </a:rPr>
                        <a:t>75,3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107,5</a:t>
                      </a:r>
                    </a:p>
                  </a:txBody>
                  <a:tcPr marL="0" marR="0" marT="0" marB="0" anchor="ctr"/>
                </a:tc>
              </a:tr>
              <a:tr h="289238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400" u="none" strike="noStrike" dirty="0" err="1">
                          <a:latin typeface="Arial" pitchFamily="34" charset="0"/>
                          <a:cs typeface="Arial" pitchFamily="34" charset="0"/>
                        </a:rPr>
                        <a:t>Сернурский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atin typeface="Arial" pitchFamily="34" charset="0"/>
                          <a:cs typeface="Arial" pitchFamily="34" charset="0"/>
                        </a:rPr>
                        <a:t>141,5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78,2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125,5</a:t>
                      </a:r>
                    </a:p>
                  </a:txBody>
                  <a:tcPr marL="0" marR="0" marT="0" marB="0" anchor="ctr"/>
                </a:tc>
              </a:tr>
              <a:tr h="289238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400" u="none" strike="noStrike" dirty="0">
                          <a:latin typeface="Arial" pitchFamily="34" charset="0"/>
                          <a:cs typeface="Arial" pitchFamily="34" charset="0"/>
                        </a:rPr>
                        <a:t>Советский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atin typeface="Arial" pitchFamily="34" charset="0"/>
                          <a:cs typeface="Arial" pitchFamily="34" charset="0"/>
                        </a:rPr>
                        <a:t>183,5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145,7</a:t>
                      </a:r>
                    </a:p>
                  </a:txBody>
                  <a:tcPr marL="0" marR="0" marT="0" marB="0" anchor="ctr"/>
                </a:tc>
              </a:tr>
              <a:tr h="289238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400" u="none" strike="noStrike" dirty="0" err="1">
                          <a:latin typeface="Arial" pitchFamily="34" charset="0"/>
                          <a:cs typeface="Arial" pitchFamily="34" charset="0"/>
                        </a:rPr>
                        <a:t>Юринский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atin typeface="Arial" pitchFamily="34" charset="0"/>
                          <a:cs typeface="Arial" pitchFamily="34" charset="0"/>
                        </a:rPr>
                        <a:t>51,1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114,9</a:t>
                      </a:r>
                    </a:p>
                  </a:txBody>
                  <a:tcPr marL="0" marR="0" marT="0" marB="0" anchor="ctr"/>
                </a:tc>
              </a:tr>
              <a:tr h="289238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400" u="none" strike="noStrike" dirty="0">
                          <a:latin typeface="Arial" pitchFamily="34" charset="0"/>
                          <a:cs typeface="Arial" pitchFamily="34" charset="0"/>
                        </a:rPr>
                        <a:t>г. Йошкар-Ола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1 717,4</a:t>
                      </a:r>
                      <a:endParaRPr lang="ru-RU" sz="16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683,0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99,9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102,7</a:t>
                      </a:r>
                    </a:p>
                  </a:txBody>
                  <a:tcPr marL="0" marR="0" marT="0" marB="0" anchor="ctr"/>
                </a:tc>
              </a:tr>
              <a:tr h="289238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400" u="none" strike="noStrike" dirty="0">
                          <a:latin typeface="Arial" pitchFamily="34" charset="0"/>
                          <a:cs typeface="Arial" pitchFamily="34" charset="0"/>
                        </a:rPr>
                        <a:t>г. Волжск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atin typeface="Arial" pitchFamily="34" charset="0"/>
                          <a:cs typeface="Arial" pitchFamily="34" charset="0"/>
                        </a:rPr>
                        <a:t>294,6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88,1</a:t>
                      </a:r>
                    </a:p>
                  </a:txBody>
                  <a:tcPr marL="0" marR="0" marT="0" marB="0" anchor="ctr"/>
                </a:tc>
              </a:tr>
              <a:tr h="289238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400" u="none" strike="noStrike" dirty="0">
                          <a:latin typeface="Arial" pitchFamily="34" charset="0"/>
                          <a:cs typeface="Arial" pitchFamily="34" charset="0"/>
                        </a:rPr>
                        <a:t>г. Козьмодемьянск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Arial" pitchFamily="34" charset="0"/>
                          <a:cs typeface="Arial" pitchFamily="34" charset="0"/>
                        </a:rPr>
                        <a:t>134,4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37,7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107,1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86,4</a:t>
                      </a:r>
                    </a:p>
                  </a:txBody>
                  <a:tcPr marL="0" marR="0" marT="0" marB="0" anchor="ctr"/>
                </a:tc>
              </a:tr>
              <a:tr h="318162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6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Arial" pitchFamily="34" charset="0"/>
                          <a:cs typeface="Arial" pitchFamily="34" charset="0"/>
                        </a:rPr>
                        <a:t>4 </a:t>
                      </a:r>
                      <a:r>
                        <a:rPr lang="ru-RU" sz="16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149,6</a:t>
                      </a:r>
                      <a:endParaRPr lang="ru-RU" sz="16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1 879,2</a:t>
                      </a:r>
                      <a:endParaRPr lang="ru-RU" sz="1600" b="1" i="0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106,1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2672" name="TextBox 3"/>
          <p:cNvSpPr txBox="1">
            <a:spLocks noChangeArrowheads="1"/>
          </p:cNvSpPr>
          <p:nvPr/>
        </p:nvSpPr>
        <p:spPr bwMode="auto">
          <a:xfrm>
            <a:off x="357187" y="116632"/>
            <a:ext cx="87868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 dirty="0" smtClean="0">
                <a:solidFill>
                  <a:srgbClr val="800000"/>
                </a:solidFill>
              </a:rPr>
              <a:t>Исполнение налоговых и неналоговых доходов консолидированных бюджетов муниципальных образований  Республики Марий Эл, млн. рублей</a:t>
            </a:r>
            <a:endParaRPr lang="ru-RU" altLang="ru-RU" sz="1600" dirty="0" smtClean="0">
              <a:solidFill>
                <a:srgbClr val="800000"/>
              </a:solidFill>
            </a:endParaRPr>
          </a:p>
        </p:txBody>
      </p:sp>
      <p:sp>
        <p:nvSpPr>
          <p:cNvPr id="6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47DBADA-CD8E-4293-A46B-FBB70DA4EDED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Arial"/>
            </a:endParaRPr>
          </a:p>
        </p:txBody>
      </p:sp>
      <p:pic>
        <p:nvPicPr>
          <p:cNvPr id="7" name="Picture 6" descr="gerb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rgbClr val="BBE0E3">
                <a:alpha val="35000"/>
              </a:srgbClr>
            </a:glo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-4512" y="1"/>
            <a:ext cx="9144000" cy="50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fontAlgn="b">
              <a:spcBef>
                <a:spcPts val="0"/>
              </a:spcBef>
              <a:spcAft>
                <a:spcPts val="0"/>
              </a:spcAft>
            </a:pPr>
            <a:r>
              <a:rPr lang="ru-RU" altLang="ru-RU" sz="2400" b="1" dirty="0" smtClean="0">
                <a:solidFill>
                  <a:srgbClr val="800000"/>
                </a:solidFill>
                <a:latin typeface="Arial" pitchFamily="34" charset="0"/>
              </a:rPr>
              <a:t>ФОТ и Налог на доходы физических лиц  </a:t>
            </a:r>
          </a:p>
        </p:txBody>
      </p:sp>
      <p:graphicFrame>
        <p:nvGraphicFramePr>
          <p:cNvPr id="6451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45066075"/>
              </p:ext>
            </p:extLst>
          </p:nvPr>
        </p:nvGraphicFramePr>
        <p:xfrm>
          <a:off x="141412" y="698028"/>
          <a:ext cx="8856984" cy="6036668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989022"/>
                <a:gridCol w="2075023"/>
                <a:gridCol w="2146575"/>
                <a:gridCol w="2646364"/>
              </a:tblGrid>
              <a:tr h="28803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Наименование </a:t>
                      </a:r>
                      <a:b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</a:b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ГО, МР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89994" marR="89994" marT="46786" marB="46786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Прогноз роста ФОТ на 2018 г., %</a:t>
                      </a:r>
                      <a:endParaRPr lang="ru-RU" sz="12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4" marR="89994" marT="46786" marB="46786" anchor="ctr" horzOverflow="overflow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Фактический рост</a:t>
                      </a:r>
                      <a:r>
                        <a:rPr lang="ru-RU" sz="1200" b="1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ФОТ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2018 г. (январь - май)</a:t>
                      </a:r>
                      <a:r>
                        <a:rPr lang="ru-RU" sz="1200" b="1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</a:t>
                      </a:r>
                      <a:r>
                        <a:rPr lang="ru-RU" sz="1200" b="1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</a:t>
                      </a:r>
                      <a:endParaRPr lang="ru-RU" sz="12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4" marR="89994" marT="46786" marB="46786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Фактический рост НДФЛ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за </a:t>
                      </a:r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ru-RU" sz="12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полугодие 2018 г., %</a:t>
                      </a:r>
                      <a:endParaRPr lang="ru-RU" sz="12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4" marR="89994" marT="46786" marB="46786" anchor="ctr" horzOverflow="overflow"/>
                </a:tc>
              </a:tr>
              <a:tr h="29785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Волжский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104,6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107,6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noFill/>
                  </a:tcPr>
                </a:tc>
              </a:tr>
              <a:tr h="29785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Горномарийский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105,9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102,8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106,0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noFill/>
                  </a:tcPr>
                </a:tc>
              </a:tr>
              <a:tr h="29785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Звениговский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102,5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110,2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109,7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rgbClr val="FFFF00"/>
                    </a:solidFill>
                  </a:tcPr>
                </a:tc>
              </a:tr>
              <a:tr h="29785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Килемарский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97,3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102,6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130,5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noFill/>
                  </a:tcPr>
                </a:tc>
              </a:tr>
              <a:tr h="29785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Куженерский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104,6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107,7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104,2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rgbClr val="FFFF00"/>
                    </a:solidFill>
                  </a:tcPr>
                </a:tc>
              </a:tr>
              <a:tr h="29785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Мари-</a:t>
                      </a: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Турекский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102,2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106,6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107,7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noFill/>
                  </a:tcPr>
                </a:tc>
              </a:tr>
              <a:tr h="29785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Медведевский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103,4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107,1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115,0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noFill/>
                  </a:tcPr>
                </a:tc>
              </a:tr>
              <a:tr h="29785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Моркинский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104,3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119,0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112,3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rgbClr val="FFFF00"/>
                    </a:solidFill>
                  </a:tcPr>
                </a:tc>
              </a:tr>
              <a:tr h="29785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Новоторъяльский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103,9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105,7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113,9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noFill/>
                  </a:tcPr>
                </a:tc>
              </a:tr>
              <a:tr h="29785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Оршанский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103,8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112,1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107,3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rgbClr val="FFFF00"/>
                    </a:solidFill>
                  </a:tcPr>
                </a:tc>
              </a:tr>
              <a:tr h="29785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Параньгинский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103,1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106,4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110,7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noFill/>
                  </a:tcPr>
                </a:tc>
              </a:tr>
              <a:tr h="29785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Сернурский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104,4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98,1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110,2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noFill/>
                  </a:tcPr>
                </a:tc>
              </a:tr>
              <a:tr h="29785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Советский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104,6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108,8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110,5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noFill/>
                  </a:tcPr>
                </a:tc>
              </a:tr>
              <a:tr h="29785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Юринский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103,7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116,7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118,7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noFill/>
                  </a:tcPr>
                </a:tc>
              </a:tr>
              <a:tr h="29785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г. Йошкар-Ола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105,4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100,8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100,1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rgbClr val="FFFF00"/>
                    </a:solidFill>
                  </a:tcPr>
                </a:tc>
              </a:tr>
              <a:tr h="29785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г. Волжск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104,7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108,6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111,8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noFill/>
                  </a:tcPr>
                </a:tc>
              </a:tr>
              <a:tr h="29785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г. Козьмодемьянск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104,9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113,4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112,3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rgbClr val="FFFF00"/>
                    </a:solidFill>
                  </a:tcPr>
                </a:tc>
              </a:tr>
              <a:tr h="32764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104,7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3300"/>
                          </a:solidFill>
                          <a:latin typeface="Arial" pitchFamily="34" charset="0"/>
                          <a:cs typeface="Arial" pitchFamily="34" charset="0"/>
                        </a:rPr>
                        <a:t>104,1</a:t>
                      </a:r>
                      <a:endParaRPr lang="ru-RU" sz="1600" b="1" dirty="0">
                        <a:solidFill>
                          <a:srgbClr val="FF33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105,0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47DBADA-CD8E-4293-A46B-FBB70DA4EDED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Arial"/>
            </a:endParaRPr>
          </a:p>
        </p:txBody>
      </p:sp>
      <p:pic>
        <p:nvPicPr>
          <p:cNvPr id="7" name="Picture 6" descr="gerb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442465" cy="708142"/>
          </a:xfrm>
          <a:prstGeom prst="rect">
            <a:avLst/>
          </a:prstGeom>
          <a:noFill/>
          <a:ln>
            <a:noFill/>
          </a:ln>
          <a:effectLst>
            <a:glow rad="38100">
              <a:srgbClr val="BBE0E3">
                <a:alpha val="35000"/>
              </a:srgbClr>
            </a:glow>
          </a:effectLst>
          <a:extLst/>
        </p:spPr>
      </p:pic>
    </p:spTree>
    <p:extLst>
      <p:ext uri="{BB962C8B-B14F-4D97-AF65-F5344CB8AC3E}">
        <p14:creationId xmlns:p14="http://schemas.microsoft.com/office/powerpoint/2010/main" xmlns="" val="4062307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116632"/>
            <a:ext cx="9144000" cy="720824"/>
          </a:xfrm>
        </p:spPr>
        <p:txBody>
          <a:bodyPr>
            <a:normAutofit/>
          </a:bodyPr>
          <a:lstStyle/>
          <a:p>
            <a:pPr eaLnBrk="1" fontAlgn="b" hangingPunct="1">
              <a:spcBef>
                <a:spcPts val="0"/>
              </a:spcBef>
            </a:pPr>
            <a:r>
              <a:rPr lang="ru-RU" altLang="ru-RU" sz="2200" b="1" dirty="0" smtClean="0">
                <a:solidFill>
                  <a:srgbClr val="800000"/>
                </a:solidFill>
                <a:latin typeface="Arial" pitchFamily="34" charset="0"/>
                <a:ea typeface="+mn-ea"/>
                <a:cs typeface="+mn-cs"/>
              </a:rPr>
              <a:t>Местные имущественные налоги в 2018 году, млн. рублей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7308850" y="1130300"/>
            <a:ext cx="1584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50850" algn="r" eaLnBrk="0" fontAlgn="auto" hangingPunct="0">
              <a:spcBef>
                <a:spcPts val="0"/>
              </a:spcBef>
              <a:spcAft>
                <a:spcPts val="0"/>
              </a:spcAft>
            </a:pPr>
            <a:endParaRPr lang="ru-RU" sz="160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79055362"/>
              </p:ext>
            </p:extLst>
          </p:nvPr>
        </p:nvGraphicFramePr>
        <p:xfrm>
          <a:off x="203895" y="1168123"/>
          <a:ext cx="8748026" cy="54006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809317"/>
                <a:gridCol w="1900295"/>
                <a:gridCol w="1546019"/>
                <a:gridCol w="1729147"/>
                <a:gridCol w="1763248"/>
              </a:tblGrid>
              <a:tr h="10654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Факт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полугодие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2017 г.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24" marB="4572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Уточненный план на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2018 г.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24" marB="4572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Факт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полугодие 2018 г.</a:t>
                      </a:r>
                    </a:p>
                  </a:txBody>
                  <a:tcPr marL="91437" marR="91437" marT="45724" marB="4572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Исполнение плана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года</a:t>
                      </a:r>
                    </a:p>
                  </a:txBody>
                  <a:tcPr marL="91437" marR="91437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полугодию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2017 г.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24" marB="45724" anchor="ctr"/>
                </a:tc>
              </a:tr>
              <a:tr h="567153">
                <a:tc gridSpan="5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Земельный налог 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24" marB="45724" anchor="ctr"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62472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58,3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24" marB="45724"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196,8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24" marB="45724"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71,7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24" marB="45724"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36,4%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24" marB="45724"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123,0%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24" marB="45724" anchor="ctr">
                    <a:solidFill>
                      <a:srgbClr val="CCFF99"/>
                    </a:solidFill>
                  </a:tcPr>
                </a:tc>
              </a:tr>
              <a:tr h="698394">
                <a:tc gridSpan="5"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Налог на имущество физических лиц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7" marR="91437" marT="45724" marB="4572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07168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8,3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24" marB="4572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83,9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24" marB="4572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9,3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24" marB="4572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11,0%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24" marB="4572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111,5%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24" marB="4572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Picture 6" descr="gerb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rgbClr val="BBE0E3">
                <a:alpha val="35000"/>
              </a:srgbClr>
            </a:glow>
          </a:effectLst>
          <a:extLst/>
        </p:spPr>
      </p:pic>
      <p:sp>
        <p:nvSpPr>
          <p:cNvPr id="11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47DBADA-CD8E-4293-A46B-FBB70DA4EDED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864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85643591"/>
              </p:ext>
            </p:extLst>
          </p:nvPr>
        </p:nvGraphicFramePr>
        <p:xfrm>
          <a:off x="114300" y="1036638"/>
          <a:ext cx="8913812" cy="561900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80606"/>
                <a:gridCol w="1331283"/>
                <a:gridCol w="1405021"/>
                <a:gridCol w="1420419"/>
                <a:gridCol w="1576483"/>
              </a:tblGrid>
              <a:tr h="43202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Задолженность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 состоянию на</a:t>
                      </a:r>
                    </a:p>
                  </a:txBody>
                  <a:tcPr marL="9526" marR="9526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отклонение</a:t>
                      </a:r>
                    </a:p>
                  </a:txBody>
                  <a:tcPr marL="9526" marR="9526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6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01.01.2018</a:t>
                      </a:r>
                    </a:p>
                  </a:txBody>
                  <a:tcPr marL="9526" marR="9526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01.07.2018</a:t>
                      </a:r>
                    </a:p>
                  </a:txBody>
                  <a:tcPr marL="9526" marR="9526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+/-</a:t>
                      </a:r>
                    </a:p>
                  </a:txBody>
                  <a:tcPr marL="9526" marR="9526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9526" marR="9526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400" b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Налог на прибыль организаций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277,6</a:t>
                      </a:r>
                    </a:p>
                  </a:txBody>
                  <a:tcPr marL="9526" marR="9526" marT="9524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304,3</a:t>
                      </a:r>
                    </a:p>
                  </a:txBody>
                  <a:tcPr marL="9526" marR="9526" marT="9524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+26,7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6" marR="9526" marT="9524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109,6</a:t>
                      </a:r>
                    </a:p>
                  </a:txBody>
                  <a:tcPr marL="9526" marR="9526" marT="9524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23857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latin typeface="Arial" pitchFamily="34" charset="0"/>
                          <a:cs typeface="Arial" pitchFamily="34" charset="0"/>
                        </a:rPr>
                        <a:t>Налог на доходы физических лиц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272,5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271,6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B050"/>
                          </a:solidFill>
                          <a:latin typeface="Arial"/>
                        </a:rPr>
                        <a:t>-0,9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B050"/>
                          </a:solidFill>
                          <a:latin typeface="Arial"/>
                        </a:rPr>
                        <a:t>99,7</a:t>
                      </a:r>
                    </a:p>
                  </a:txBody>
                  <a:tcPr marL="9526" marR="9526" marT="9524" marB="0" anchor="ctr"/>
                </a:tc>
              </a:tr>
              <a:tr h="3960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Транспортный налог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291,9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194,8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B050"/>
                          </a:solidFill>
                          <a:latin typeface="Arial"/>
                        </a:rPr>
                        <a:t>-97,0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B050"/>
                          </a:solidFill>
                          <a:latin typeface="Arial"/>
                        </a:rPr>
                        <a:t>66,8</a:t>
                      </a:r>
                    </a:p>
                  </a:txBody>
                  <a:tcPr marL="9526" marR="9526" marT="9524" marB="0" anchor="ctr"/>
                </a:tc>
              </a:tr>
              <a:tr h="711977">
                <a:tc>
                  <a:txBody>
                    <a:bodyPr/>
                    <a:lstStyle/>
                    <a:p>
                      <a:pPr marL="720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160,2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188,4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+28,2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117,6</a:t>
                      </a:r>
                    </a:p>
                  </a:txBody>
                  <a:tcPr marL="9526" marR="9526" marT="9524" marB="0" anchor="ctr"/>
                </a:tc>
              </a:tr>
              <a:tr h="3960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Налог на имущество организаций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144,5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170,8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+26,3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118,2</a:t>
                      </a:r>
                    </a:p>
                  </a:txBody>
                  <a:tcPr marL="9526" marR="9526" marT="9524" marB="0" anchor="ctr"/>
                </a:tc>
              </a:tr>
              <a:tr h="3960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Земельный налог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45,1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32,0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B050"/>
                          </a:solidFill>
                          <a:latin typeface="Arial"/>
                        </a:rPr>
                        <a:t>-13,1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B050"/>
                          </a:solidFill>
                          <a:latin typeface="Arial"/>
                        </a:rPr>
                        <a:t>71,0</a:t>
                      </a:r>
                    </a:p>
                  </a:txBody>
                  <a:tcPr marL="9526" marR="9526" marT="9524" marB="0" anchor="ctr"/>
                </a:tc>
              </a:tr>
              <a:tr h="3960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400" b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Налог на имущество физических лиц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54,8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31,7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B050"/>
                          </a:solidFill>
                          <a:latin typeface="Arial"/>
                        </a:rPr>
                        <a:t>-23,1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B050"/>
                          </a:solidFill>
                          <a:latin typeface="Arial"/>
                        </a:rPr>
                        <a:t>57,9</a:t>
                      </a:r>
                    </a:p>
                  </a:txBody>
                  <a:tcPr marL="9526" marR="9526" marT="9524" marB="0" anchor="ctr"/>
                </a:tc>
              </a:tr>
              <a:tr h="530556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400" b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Единый налог на вмененный доход для отдельных видов деятельности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35,6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28,5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B050"/>
                          </a:solidFill>
                          <a:latin typeface="Arial"/>
                        </a:rPr>
                        <a:t>-7,1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B050"/>
                          </a:solidFill>
                          <a:latin typeface="Arial"/>
                        </a:rPr>
                        <a:t>80,1</a:t>
                      </a:r>
                    </a:p>
                  </a:txBody>
                  <a:tcPr marL="9526" marR="9526" marT="9524" marB="0" anchor="ctr"/>
                </a:tc>
              </a:tr>
              <a:tr h="557843">
                <a:tc>
                  <a:txBody>
                    <a:bodyPr/>
                    <a:lstStyle/>
                    <a:p>
                      <a:pPr marL="72000" algn="l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Прочие налоги                             (ЕСХН,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патент)</a:t>
                      </a:r>
                      <a:endParaRPr lang="ru-RU" sz="1400" b="0" i="0" u="none" strike="noStrike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6,0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5,3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B050"/>
                          </a:solidFill>
                          <a:latin typeface="Arial"/>
                        </a:rPr>
                        <a:t>-0,7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B050"/>
                          </a:solidFill>
                          <a:latin typeface="Arial"/>
                        </a:rPr>
                        <a:t>88,1</a:t>
                      </a:r>
                    </a:p>
                  </a:txBody>
                  <a:tcPr marL="9526" marR="9526" marT="9524" marB="0" anchor="ctr"/>
                </a:tc>
              </a:tr>
              <a:tr h="50405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ИТОГО</a:t>
                      </a: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B050"/>
                          </a:solidFill>
                          <a:latin typeface="Arial"/>
                        </a:rPr>
                        <a:t>1 288,2</a:t>
                      </a:r>
                      <a:endParaRPr lang="ru-RU" sz="1800" b="1" i="0" u="none" strike="noStrike" dirty="0">
                        <a:solidFill>
                          <a:srgbClr val="00B050"/>
                        </a:solidFill>
                        <a:latin typeface="Arial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B050"/>
                          </a:solidFill>
                          <a:latin typeface="Arial"/>
                        </a:rPr>
                        <a:t>1 227,5</a:t>
                      </a:r>
                      <a:endParaRPr lang="ru-RU" sz="1800" b="1" i="0" u="none" strike="noStrike" dirty="0">
                        <a:solidFill>
                          <a:srgbClr val="00B050"/>
                        </a:solidFill>
                        <a:latin typeface="Arial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B050"/>
                          </a:solidFill>
                          <a:latin typeface="Arial"/>
                        </a:rPr>
                        <a:t>-60,7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B050"/>
                          </a:solidFill>
                          <a:latin typeface="Arial"/>
                        </a:rPr>
                        <a:t>95,3</a:t>
                      </a:r>
                    </a:p>
                  </a:txBody>
                  <a:tcPr marL="9526" marR="9526" marT="9524" marB="0" anchor="ctr"/>
                </a:tc>
              </a:tr>
            </a:tbl>
          </a:graphicData>
        </a:graphic>
      </p:graphicFrame>
      <p:sp>
        <p:nvSpPr>
          <p:cNvPr id="186451" name="TextBox 3"/>
          <p:cNvSpPr txBox="1">
            <a:spLocks noChangeArrowheads="1"/>
          </p:cNvSpPr>
          <p:nvPr/>
        </p:nvSpPr>
        <p:spPr bwMode="auto">
          <a:xfrm>
            <a:off x="357187" y="163403"/>
            <a:ext cx="8786813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altLang="ru-RU" sz="1900" b="1" dirty="0" smtClean="0">
                <a:solidFill>
                  <a:srgbClr val="800000"/>
                </a:solidFill>
                <a:latin typeface="Arial" pitchFamily="34" charset="0"/>
              </a:rPr>
              <a:t>Динамика задолженности по налогам, сборам и платежам </a:t>
            </a:r>
            <a:br>
              <a:rPr lang="ru-RU" altLang="ru-RU" sz="1900" b="1" dirty="0" smtClean="0">
                <a:solidFill>
                  <a:srgbClr val="800000"/>
                </a:solidFill>
                <a:latin typeface="Arial" pitchFamily="34" charset="0"/>
              </a:rPr>
            </a:br>
            <a:r>
              <a:rPr lang="ru-RU" altLang="ru-RU" sz="1900" b="1" dirty="0" smtClean="0">
                <a:solidFill>
                  <a:srgbClr val="800000"/>
                </a:solidFill>
                <a:latin typeface="Arial" pitchFamily="34" charset="0"/>
              </a:rPr>
              <a:t>в консолидированный бюджет Республики Марий Эл, млн. рублей</a:t>
            </a:r>
          </a:p>
        </p:txBody>
      </p:sp>
      <p:sp>
        <p:nvSpPr>
          <p:cNvPr id="7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6DE3075-8C0F-450F-AF91-8296D05C2460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Arial"/>
            </a:endParaRPr>
          </a:p>
        </p:txBody>
      </p:sp>
      <p:pic>
        <p:nvPicPr>
          <p:cNvPr id="9" name="Picture 6" descr="gerb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rgbClr val="BBE0E3">
                <a:alpha val="35000"/>
              </a:srgbClr>
            </a:glo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341438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kern="1200" dirty="0" smtClean="0">
                <a:solidFill>
                  <a:srgbClr val="800000"/>
                </a:solidFill>
                <a:cs typeface="Arial" pitchFamily="34" charset="0"/>
              </a:rPr>
              <a:t>Исполнение доходной части консолидированного бюджета Республики Марий Эл </a:t>
            </a:r>
            <a:br>
              <a:rPr lang="ru-RU" sz="2400" b="1" kern="1200" dirty="0" smtClean="0">
                <a:solidFill>
                  <a:srgbClr val="800000"/>
                </a:solidFill>
                <a:cs typeface="Arial" pitchFamily="34" charset="0"/>
              </a:rPr>
            </a:br>
            <a:r>
              <a:rPr lang="ru-RU" sz="2400" b="1" kern="1200" dirty="0" smtClean="0">
                <a:solidFill>
                  <a:srgbClr val="800000"/>
                </a:solidFill>
                <a:cs typeface="Arial" pitchFamily="34" charset="0"/>
              </a:rPr>
              <a:t>за </a:t>
            </a:r>
            <a:r>
              <a:rPr lang="en-US" sz="2400" b="1" kern="1200" dirty="0" smtClean="0">
                <a:solidFill>
                  <a:srgbClr val="800000"/>
                </a:solidFill>
                <a:cs typeface="Arial" pitchFamily="34" charset="0"/>
              </a:rPr>
              <a:t>I</a:t>
            </a:r>
            <a:r>
              <a:rPr lang="ru-RU" sz="2400" b="1" kern="1200" dirty="0" smtClean="0">
                <a:solidFill>
                  <a:srgbClr val="800000"/>
                </a:solidFill>
                <a:cs typeface="Arial" pitchFamily="34" charset="0"/>
              </a:rPr>
              <a:t> полугодие 201</a:t>
            </a:r>
            <a:r>
              <a:rPr lang="en-US" sz="2400" b="1" kern="1200" dirty="0" smtClean="0">
                <a:solidFill>
                  <a:srgbClr val="800000"/>
                </a:solidFill>
                <a:cs typeface="Arial" pitchFamily="34" charset="0"/>
              </a:rPr>
              <a:t>8</a:t>
            </a:r>
            <a:r>
              <a:rPr lang="ru-RU" sz="2400" b="1" kern="1200" dirty="0" smtClean="0">
                <a:solidFill>
                  <a:srgbClr val="800000"/>
                </a:solidFill>
                <a:cs typeface="Arial" pitchFamily="34" charset="0"/>
              </a:rPr>
              <a:t> г., млн.рублей</a:t>
            </a:r>
            <a:endParaRPr lang="en-US" sz="2400" b="1" kern="1200" dirty="0" smtClean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212995" name="Rectangle 7"/>
          <p:cNvSpPr>
            <a:spLocks noChangeArrowheads="1"/>
          </p:cNvSpPr>
          <p:nvPr/>
        </p:nvSpPr>
        <p:spPr bwMode="auto">
          <a:xfrm>
            <a:off x="1071563" y="6092825"/>
            <a:ext cx="20002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2600" b="1" smtClean="0">
                <a:solidFill>
                  <a:srgbClr val="000099"/>
                </a:solidFill>
              </a:rPr>
              <a:t>47</a:t>
            </a:r>
            <a:r>
              <a:rPr lang="ru-RU" altLang="ru-RU" sz="2600" b="1" smtClean="0">
                <a:solidFill>
                  <a:srgbClr val="000099"/>
                </a:solidFill>
              </a:rPr>
              <a:t>,</a:t>
            </a:r>
            <a:r>
              <a:rPr lang="en-US" altLang="ru-RU" sz="2600" b="1" smtClean="0">
                <a:solidFill>
                  <a:srgbClr val="000099"/>
                </a:solidFill>
              </a:rPr>
              <a:t>3</a:t>
            </a:r>
            <a:r>
              <a:rPr lang="ru-RU" altLang="ru-RU" sz="2600" b="1" smtClean="0">
                <a:solidFill>
                  <a:srgbClr val="000099"/>
                </a:solidFill>
              </a:rPr>
              <a:t>%</a:t>
            </a:r>
          </a:p>
        </p:txBody>
      </p:sp>
      <p:sp>
        <p:nvSpPr>
          <p:cNvPr id="212996" name="Rectangle 8"/>
          <p:cNvSpPr>
            <a:spLocks noChangeArrowheads="1"/>
          </p:cNvSpPr>
          <p:nvPr/>
        </p:nvSpPr>
        <p:spPr bwMode="auto">
          <a:xfrm>
            <a:off x="3571875" y="6092825"/>
            <a:ext cx="13573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2600" b="1" dirty="0" smtClean="0">
                <a:solidFill>
                  <a:srgbClr val="000099"/>
                </a:solidFill>
              </a:rPr>
              <a:t>47</a:t>
            </a:r>
            <a:r>
              <a:rPr lang="ru-RU" altLang="ru-RU" sz="2600" b="1" dirty="0" smtClean="0">
                <a:solidFill>
                  <a:srgbClr val="000099"/>
                </a:solidFill>
              </a:rPr>
              <a:t>,</a:t>
            </a:r>
            <a:r>
              <a:rPr lang="en-US" altLang="ru-RU" sz="2600" b="1" dirty="0" smtClean="0">
                <a:solidFill>
                  <a:srgbClr val="000099"/>
                </a:solidFill>
              </a:rPr>
              <a:t>6</a:t>
            </a:r>
            <a:r>
              <a:rPr lang="ru-RU" altLang="ru-RU" sz="2600" b="1" dirty="0" smtClean="0">
                <a:solidFill>
                  <a:srgbClr val="000099"/>
                </a:solidFill>
              </a:rPr>
              <a:t>%</a:t>
            </a:r>
          </a:p>
        </p:txBody>
      </p:sp>
      <p:sp>
        <p:nvSpPr>
          <p:cNvPr id="212997" name="Rectangle 9"/>
          <p:cNvSpPr>
            <a:spLocks noChangeArrowheads="1"/>
          </p:cNvSpPr>
          <p:nvPr/>
        </p:nvSpPr>
        <p:spPr bwMode="auto">
          <a:xfrm>
            <a:off x="5572125" y="6092825"/>
            <a:ext cx="12858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600" b="1" smtClean="0">
                <a:solidFill>
                  <a:srgbClr val="000099"/>
                </a:solidFill>
              </a:rPr>
              <a:t>5</a:t>
            </a:r>
            <a:r>
              <a:rPr lang="en-US" altLang="ru-RU" sz="2600" b="1" smtClean="0">
                <a:solidFill>
                  <a:srgbClr val="000099"/>
                </a:solidFill>
              </a:rPr>
              <a:t>3</a:t>
            </a:r>
            <a:r>
              <a:rPr lang="ru-RU" altLang="ru-RU" sz="2600" b="1" smtClean="0">
                <a:solidFill>
                  <a:srgbClr val="000099"/>
                </a:solidFill>
              </a:rPr>
              <a:t>,</a:t>
            </a:r>
            <a:r>
              <a:rPr lang="en-US" altLang="ru-RU" sz="2600" b="1" smtClean="0">
                <a:solidFill>
                  <a:srgbClr val="000099"/>
                </a:solidFill>
              </a:rPr>
              <a:t>9</a:t>
            </a:r>
            <a:r>
              <a:rPr lang="ru-RU" altLang="ru-RU" sz="2600" b="1" smtClean="0">
                <a:solidFill>
                  <a:srgbClr val="000099"/>
                </a:solidFill>
              </a:rPr>
              <a:t>%</a:t>
            </a:r>
          </a:p>
        </p:txBody>
      </p:sp>
      <p:pic>
        <p:nvPicPr>
          <p:cNvPr id="13" name="Picture 6" descr="gerb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  <p:sp>
        <p:nvSpPr>
          <p:cNvPr id="14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BA76736-F65D-4188-BED3-DCCFE4D34CCD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Arial"/>
            </a:endParaRPr>
          </a:p>
        </p:txBody>
      </p:sp>
      <p:graphicFrame>
        <p:nvGraphicFramePr>
          <p:cNvPr id="213000" name="Диаграмма 11"/>
          <p:cNvGraphicFramePr>
            <a:graphicFrameLocks/>
          </p:cNvGraphicFramePr>
          <p:nvPr/>
        </p:nvGraphicFramePr>
        <p:xfrm>
          <a:off x="357188" y="1397000"/>
          <a:ext cx="8143875" cy="4675188"/>
        </p:xfrm>
        <a:graphic>
          <a:graphicData uri="http://schemas.openxmlformats.org/presentationml/2006/ole">
            <p:oleObj spid="_x0000_s702477" r:id="rId5" imgW="8144962" imgH="4676037" progId="Excel.Sheet.8">
              <p:embed/>
            </p:oleObj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5572132" y="1500174"/>
            <a:ext cx="642942" cy="285752"/>
          </a:xfrm>
          <a:prstGeom prst="rect">
            <a:avLst/>
          </a:prstGeom>
          <a:solidFill>
            <a:srgbClr val="33CC3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ru-RU" sz="2900" b="1">
              <a:solidFill>
                <a:srgbClr val="FFFFFF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72132" y="1928802"/>
            <a:ext cx="642942" cy="285752"/>
          </a:xfrm>
          <a:prstGeom prst="rect">
            <a:avLst/>
          </a:prstGeom>
          <a:solidFill>
            <a:srgbClr val="FF996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ru-RU" sz="2900" b="1">
              <a:solidFill>
                <a:srgbClr val="FFFFFF"/>
              </a:solidFill>
            </a:endParaRPr>
          </a:p>
        </p:txBody>
      </p:sp>
      <p:sp>
        <p:nvSpPr>
          <p:cNvPr id="213007" name="TextBox 16"/>
          <p:cNvSpPr txBox="1">
            <a:spLocks noChangeArrowheads="1"/>
          </p:cNvSpPr>
          <p:nvPr/>
        </p:nvSpPr>
        <p:spPr bwMode="auto">
          <a:xfrm>
            <a:off x="6397625" y="1500188"/>
            <a:ext cx="13922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ru-RU" altLang="ru-RU" sz="1600" dirty="0" smtClean="0">
                <a:solidFill>
                  <a:srgbClr val="000000"/>
                </a:solidFill>
                <a:cs typeface="Arial" charset="0"/>
              </a:rPr>
              <a:t>План 2018 г.</a:t>
            </a:r>
          </a:p>
        </p:txBody>
      </p:sp>
      <p:sp>
        <p:nvSpPr>
          <p:cNvPr id="213008" name="TextBox 17"/>
          <p:cNvSpPr txBox="1">
            <a:spLocks noChangeArrowheads="1"/>
          </p:cNvSpPr>
          <p:nvPr/>
        </p:nvSpPr>
        <p:spPr bwMode="auto">
          <a:xfrm>
            <a:off x="6357938" y="1928813"/>
            <a:ext cx="20716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ru-RU" altLang="ru-RU" sz="1600" dirty="0" smtClean="0">
                <a:solidFill>
                  <a:srgbClr val="000000"/>
                </a:solidFill>
                <a:cs typeface="Arial" charset="0"/>
              </a:rPr>
              <a:t>Факт 1 </a:t>
            </a:r>
            <a:r>
              <a:rPr lang="ru-RU" altLang="ru-RU" sz="1600" dirty="0" err="1" smtClean="0">
                <a:solidFill>
                  <a:srgbClr val="000000"/>
                </a:solidFill>
                <a:cs typeface="Arial" charset="0"/>
              </a:rPr>
              <a:t>п</a:t>
            </a:r>
            <a:r>
              <a:rPr lang="ru-RU" altLang="ru-RU" sz="1600" dirty="0" smtClean="0">
                <a:solidFill>
                  <a:srgbClr val="000000"/>
                </a:solidFill>
                <a:cs typeface="Arial" charset="0"/>
              </a:rPr>
              <a:t>/г 2018 г.</a:t>
            </a:r>
          </a:p>
        </p:txBody>
      </p:sp>
      <p:sp>
        <p:nvSpPr>
          <p:cNvPr id="213009" name="TextBox 18"/>
          <p:cNvSpPr txBox="1">
            <a:spLocks noChangeArrowheads="1"/>
          </p:cNvSpPr>
          <p:nvPr/>
        </p:nvSpPr>
        <p:spPr bwMode="auto">
          <a:xfrm rot="5400000" flipH="1" flipV="1">
            <a:off x="-619125" y="3665735"/>
            <a:ext cx="3355975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charset="0"/>
              </a:rPr>
              <a:t>Консолидированный</a:t>
            </a:r>
          </a:p>
        </p:txBody>
      </p:sp>
      <p:sp>
        <p:nvSpPr>
          <p:cNvPr id="213010" name="TextBox 19"/>
          <p:cNvSpPr txBox="1">
            <a:spLocks noChangeArrowheads="1"/>
          </p:cNvSpPr>
          <p:nvPr/>
        </p:nvSpPr>
        <p:spPr bwMode="auto">
          <a:xfrm rot="5400000" flipH="1" flipV="1">
            <a:off x="1801813" y="3735584"/>
            <a:ext cx="32131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charset="0"/>
              </a:rPr>
              <a:t>Республиканский</a:t>
            </a:r>
          </a:p>
        </p:txBody>
      </p:sp>
      <p:sp>
        <p:nvSpPr>
          <p:cNvPr id="213011" name="TextBox 20"/>
          <p:cNvSpPr txBox="1">
            <a:spLocks noChangeArrowheads="1"/>
          </p:cNvSpPr>
          <p:nvPr/>
        </p:nvSpPr>
        <p:spPr bwMode="auto">
          <a:xfrm rot="5400000" flipH="1" flipV="1">
            <a:off x="4234656" y="3803053"/>
            <a:ext cx="3062288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charset="0"/>
              </a:rPr>
              <a:t>Местные</a:t>
            </a:r>
          </a:p>
        </p:txBody>
      </p:sp>
      <p:sp>
        <p:nvSpPr>
          <p:cNvPr id="213012" name="TextBox 21"/>
          <p:cNvSpPr txBox="1">
            <a:spLocks noChangeArrowheads="1"/>
          </p:cNvSpPr>
          <p:nvPr/>
        </p:nvSpPr>
        <p:spPr bwMode="auto">
          <a:xfrm>
            <a:off x="1143000" y="1357313"/>
            <a:ext cx="1357313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ru-RU" altLang="ru-RU" sz="2200" b="1" dirty="0" smtClean="0">
                <a:solidFill>
                  <a:srgbClr val="000000"/>
                </a:solidFill>
                <a:cs typeface="Arial" charset="0"/>
              </a:rPr>
              <a:t>29 743,4</a:t>
            </a:r>
          </a:p>
        </p:txBody>
      </p:sp>
      <p:sp>
        <p:nvSpPr>
          <p:cNvPr id="213013" name="TextBox 22"/>
          <p:cNvSpPr txBox="1">
            <a:spLocks noChangeArrowheads="1"/>
          </p:cNvSpPr>
          <p:nvPr/>
        </p:nvSpPr>
        <p:spPr bwMode="auto">
          <a:xfrm>
            <a:off x="2071688" y="3429000"/>
            <a:ext cx="1285875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ru-RU" altLang="ru-RU" sz="2200" b="1" dirty="0" smtClean="0">
                <a:solidFill>
                  <a:srgbClr val="000000"/>
                </a:solidFill>
                <a:cs typeface="Arial" charset="0"/>
              </a:rPr>
              <a:t>14 067,7</a:t>
            </a:r>
          </a:p>
        </p:txBody>
      </p:sp>
      <p:sp>
        <p:nvSpPr>
          <p:cNvPr id="213014" name="TextBox 23"/>
          <p:cNvSpPr txBox="1">
            <a:spLocks noChangeArrowheads="1"/>
          </p:cNvSpPr>
          <p:nvPr/>
        </p:nvSpPr>
        <p:spPr bwMode="auto">
          <a:xfrm>
            <a:off x="3429000" y="1928813"/>
            <a:ext cx="1357313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ru-RU" altLang="ru-RU" sz="2200" b="1" dirty="0" smtClean="0">
                <a:solidFill>
                  <a:srgbClr val="000000"/>
                </a:solidFill>
                <a:cs typeface="Arial" charset="0"/>
              </a:rPr>
              <a:t>25 618,5</a:t>
            </a:r>
          </a:p>
        </p:txBody>
      </p:sp>
      <p:sp>
        <p:nvSpPr>
          <p:cNvPr id="213015" name="TextBox 24"/>
          <p:cNvSpPr txBox="1">
            <a:spLocks noChangeArrowheads="1"/>
          </p:cNvSpPr>
          <p:nvPr/>
        </p:nvSpPr>
        <p:spPr bwMode="auto">
          <a:xfrm>
            <a:off x="4429125" y="3714750"/>
            <a:ext cx="1357313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ru-RU" altLang="ru-RU" sz="2200" b="1" dirty="0" smtClean="0">
                <a:solidFill>
                  <a:srgbClr val="000000"/>
                </a:solidFill>
                <a:cs typeface="Arial" charset="0"/>
              </a:rPr>
              <a:t>12 200,2</a:t>
            </a:r>
          </a:p>
        </p:txBody>
      </p:sp>
      <p:sp>
        <p:nvSpPr>
          <p:cNvPr id="213016" name="TextBox 25"/>
          <p:cNvSpPr txBox="1">
            <a:spLocks noChangeArrowheads="1"/>
          </p:cNvSpPr>
          <p:nvPr/>
        </p:nvSpPr>
        <p:spPr bwMode="auto">
          <a:xfrm>
            <a:off x="6000750" y="3786188"/>
            <a:ext cx="1357313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ru-RU" altLang="ru-RU" sz="2200" b="1" smtClean="0">
                <a:solidFill>
                  <a:srgbClr val="000000"/>
                </a:solidFill>
                <a:cs typeface="Arial" charset="0"/>
              </a:rPr>
              <a:t>11 423,2</a:t>
            </a:r>
          </a:p>
        </p:txBody>
      </p:sp>
      <p:sp>
        <p:nvSpPr>
          <p:cNvPr id="213017" name="TextBox 26"/>
          <p:cNvSpPr txBox="1">
            <a:spLocks noChangeArrowheads="1"/>
          </p:cNvSpPr>
          <p:nvPr/>
        </p:nvSpPr>
        <p:spPr bwMode="auto">
          <a:xfrm>
            <a:off x="6858000" y="4429125"/>
            <a:ext cx="1357313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ru-RU" altLang="ru-RU" sz="2200" b="1" dirty="0" smtClean="0">
                <a:solidFill>
                  <a:srgbClr val="000000"/>
                </a:solidFill>
                <a:cs typeface="Arial" charset="0"/>
              </a:rPr>
              <a:t>6 158,7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180975" y="0"/>
            <a:ext cx="9144000" cy="64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fontAlgn="b"/>
            <a:r>
              <a:rPr lang="ru-RU" altLang="ru-RU" b="1" dirty="0" smtClean="0">
                <a:solidFill>
                  <a:srgbClr val="800000"/>
                </a:solidFill>
                <a:latin typeface="Arial"/>
              </a:rPr>
              <a:t>Динамика задолженности по основным налогам в разрезе </a:t>
            </a:r>
          </a:p>
          <a:p>
            <a:pPr algn="ctr" fontAlgn="b"/>
            <a:r>
              <a:rPr lang="ru-RU" altLang="ru-RU" b="1" dirty="0" smtClean="0">
                <a:solidFill>
                  <a:srgbClr val="800000"/>
                </a:solidFill>
                <a:latin typeface="Arial"/>
              </a:rPr>
              <a:t>муниципальных образований республики в 2018 году, млн. рублей</a:t>
            </a:r>
          </a:p>
        </p:txBody>
      </p:sp>
      <p:graphicFrame>
        <p:nvGraphicFramePr>
          <p:cNvPr id="6451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61997177"/>
              </p:ext>
            </p:extLst>
          </p:nvPr>
        </p:nvGraphicFramePr>
        <p:xfrm>
          <a:off x="4" y="714355"/>
          <a:ext cx="9143997" cy="6143641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843548"/>
                <a:gridCol w="811161"/>
                <a:gridCol w="811161"/>
                <a:gridCol w="811161"/>
                <a:gridCol w="811161"/>
                <a:gridCol w="811161"/>
                <a:gridCol w="811161"/>
                <a:gridCol w="811161"/>
                <a:gridCol w="811161"/>
                <a:gridCol w="811161"/>
              </a:tblGrid>
              <a:tr h="46054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Наименование </a:t>
                      </a:r>
                      <a:b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</a:b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ГО, МР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89993" marR="89993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 на доходы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физлиц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(по нормативу 100%)</a:t>
                      </a:r>
                    </a:p>
                  </a:txBody>
                  <a:tcPr marL="89993" marR="89993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3" marR="89993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3" marR="89993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Налог на имущество физических лиц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3" marR="89993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3" marR="89993" marT="46800" marB="46800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3" marR="89993" marT="46800" marB="46800" anchor="ctr" horzOverflow="overflow">
                    <a:solidFill>
                      <a:schemeClr val="accent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Земельный налог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3" marR="89993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3" marR="89993" marT="46800" marB="46800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3" marR="89993" marT="46800" marB="46800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9850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01.01.2018 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01.07.2018 </a:t>
                      </a:r>
                      <a:endParaRPr lang="ru-RU" sz="1200" b="1" i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(рост,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снижение)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01.01.2018 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01.07.2018 </a:t>
                      </a:r>
                      <a:endParaRPr lang="ru-RU" sz="1200" b="1" i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(рост,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снижение)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01.01.2018 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01.07.2018 </a:t>
                      </a:r>
                      <a:endParaRPr lang="ru-RU" sz="1200" b="1" i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(рост,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снижение)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763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Волжский </a:t>
                      </a:r>
                      <a:endParaRPr kumimoji="0" lang="ru-RU" sz="13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tabLst>
                          <a:tab pos="85725" algn="l"/>
                          <a:tab pos="447675" algn="l"/>
                        </a:tabLst>
                      </a:pPr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-0,6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-0,9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-0,7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28763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Горномарийский</a:t>
                      </a:r>
                      <a:r>
                        <a:rPr kumimoji="0" lang="ru-RU" sz="135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3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-0,3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-0,4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-0,2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28763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Звениговский</a:t>
                      </a:r>
                      <a:r>
                        <a:rPr kumimoji="0" lang="ru-RU" sz="135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3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9,8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10,0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0,3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-1,6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28763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Килемарский</a:t>
                      </a:r>
                      <a:r>
                        <a:rPr kumimoji="0" lang="ru-RU" sz="135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3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-0,1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-0,4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-0,1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28763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Куженерский</a:t>
                      </a:r>
                      <a:r>
                        <a:rPr kumimoji="0" lang="ru-RU" sz="135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3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4,3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  <a:endParaRPr lang="ru-RU" sz="1400" b="1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-0,2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-1,1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28763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Мари-Турекский</a:t>
                      </a:r>
                      <a:r>
                        <a:rPr kumimoji="0" lang="ru-RU" sz="135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3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6,7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7,4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0,7</a:t>
                      </a:r>
                      <a:endParaRPr lang="ru-RU" sz="1400" b="1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-0,6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-1,0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28763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Медведевский</a:t>
                      </a:r>
                      <a:r>
                        <a:rPr kumimoji="0" lang="ru-RU" sz="135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3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24,0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23,0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-1,0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7,4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-3,0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-1,4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28763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Моркинский</a:t>
                      </a:r>
                      <a:r>
                        <a:rPr kumimoji="0" lang="ru-RU" sz="135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3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7,0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7,1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-0,3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-0,5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28763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Новоторьяльский</a:t>
                      </a:r>
                      <a:r>
                        <a:rPr kumimoji="0" lang="ru-RU" sz="135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3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-0,6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-1,0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-1,1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28763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Оршанский </a:t>
                      </a:r>
                      <a:endParaRPr kumimoji="0" lang="ru-RU" sz="13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0,4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-0,5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-0,1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28763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Параньгинский</a:t>
                      </a:r>
                      <a:r>
                        <a:rPr kumimoji="0" lang="ru-RU" sz="135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3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-2,8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-0,2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-0,1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28763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Сернурский</a:t>
                      </a:r>
                      <a:r>
                        <a:rPr kumimoji="0" lang="ru-RU" sz="135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3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6,0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-1,6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-0,3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-1,2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28763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Советский </a:t>
                      </a:r>
                      <a:endParaRPr kumimoji="0" lang="ru-RU" sz="13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0,7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-1,2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-1,4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28763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Юринский</a:t>
                      </a:r>
                      <a:r>
                        <a:rPr kumimoji="0" lang="ru-RU" sz="135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3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0,7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-0,1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4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8763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г. Йошкар-Ола</a:t>
                      </a:r>
                      <a:endParaRPr kumimoji="0" lang="ru-RU" sz="13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175,8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159,1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-16,7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20,5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11,3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-9,2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11,3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10,4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-0,9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28763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г. Волжск</a:t>
                      </a:r>
                      <a:endParaRPr kumimoji="0" lang="ru-RU" sz="13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10,5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-5,0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6,6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-3,1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-1,0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28763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г. Козьмодемьянск</a:t>
                      </a:r>
                      <a:endParaRPr kumimoji="0" lang="ru-RU" sz="13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12,2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15,2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  <a:endParaRPr lang="ru-RU" sz="1400" b="1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0,7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-0,3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0,6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-0,9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8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ИТОГО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272,5</a:t>
                      </a:r>
                      <a:endParaRPr lang="ru-RU" sz="1400" b="1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271,6</a:t>
                      </a:r>
                      <a:endParaRPr lang="ru-RU" sz="1400" b="1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-0,9</a:t>
                      </a:r>
                      <a:endParaRPr lang="ru-RU" sz="1400" b="1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54,8</a:t>
                      </a:r>
                      <a:endParaRPr lang="ru-RU" sz="1400" b="1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31,7</a:t>
                      </a:r>
                      <a:endParaRPr lang="ru-RU" sz="1400" b="1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4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23,1</a:t>
                      </a:r>
                      <a:endParaRPr lang="ru-RU" sz="1400" b="1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45,1</a:t>
                      </a:r>
                      <a:endParaRPr lang="ru-RU" sz="1400" b="1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32,0</a:t>
                      </a:r>
                      <a:endParaRPr lang="ru-RU" sz="1400" b="1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-13,1</a:t>
                      </a:r>
                      <a:endParaRPr lang="ru-RU" sz="1400" b="1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47DBADA-CD8E-4293-A46B-FBB70DA4EDED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Arial"/>
            </a:endParaRPr>
          </a:p>
        </p:txBody>
      </p:sp>
      <p:pic>
        <p:nvPicPr>
          <p:cNvPr id="7" name="Picture 6" descr="gerb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rgbClr val="BBE0E3">
                <a:alpha val="35000"/>
              </a:srgbClr>
            </a:glow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872148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4148389"/>
              </p:ext>
            </p:extLst>
          </p:nvPr>
        </p:nvGraphicFramePr>
        <p:xfrm>
          <a:off x="162000" y="857232"/>
          <a:ext cx="8820000" cy="5864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3736"/>
                <a:gridCol w="1584176"/>
                <a:gridCol w="1674088"/>
                <a:gridCol w="1764000"/>
                <a:gridCol w="1764000"/>
              </a:tblGrid>
              <a:tr h="7147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ГО, МР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 01.01.2018</a:t>
                      </a:r>
                    </a:p>
                  </a:txBody>
                  <a:tcPr marL="9525" marR="9525" marT="9525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 01.07.2018</a:t>
                      </a:r>
                    </a:p>
                  </a:txBody>
                  <a:tcPr marL="9525" marR="9525" marT="9525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Темп роста, %</a:t>
                      </a:r>
                    </a:p>
                  </a:txBody>
                  <a:tcPr marL="9525" marR="9525" marT="9525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Отклонение               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(+, -)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00"/>
                    </a:solidFill>
                  </a:tcPr>
                </a:tc>
              </a:tr>
              <a:tr h="284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latin typeface="Arial Cyr"/>
                        </a:rPr>
                        <a:t>Волжский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latin typeface="Arial Cyr"/>
                        </a:rPr>
                        <a:t>1 061,4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latin typeface="Arial Cyr"/>
                        </a:rPr>
                        <a:t>1 045,1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latin typeface="Arial Cyr"/>
                        </a:rPr>
                        <a:t>98,5%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latin typeface="Arial Cyr"/>
                        </a:rPr>
                        <a:t>-16,3</a:t>
                      </a:r>
                    </a:p>
                  </a:txBody>
                  <a:tcPr marL="9525" marR="9525" marT="9525" marB="0" anchor="ctr"/>
                </a:tc>
              </a:tr>
              <a:tr h="284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err="1">
                          <a:latin typeface="Arial Cyr"/>
                        </a:rPr>
                        <a:t>Горномарийский</a:t>
                      </a:r>
                      <a:endParaRPr lang="ru-RU" sz="1400" b="1" i="0" u="none" strike="noStrike" dirty="0"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latin typeface="Arial Cyr"/>
                        </a:rPr>
                        <a:t>6 065,6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latin typeface="Arial Cyr"/>
                        </a:rPr>
                        <a:t>6 806,1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latin typeface="Arial Cyr"/>
                        </a:rPr>
                        <a:t>112,2%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latin typeface="Arial Cyr"/>
                        </a:rPr>
                        <a:t>740,5</a:t>
                      </a:r>
                    </a:p>
                  </a:txBody>
                  <a:tcPr marL="9525" marR="9525" marT="9525" marB="0" anchor="ctr"/>
                </a:tc>
              </a:tr>
              <a:tr h="284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latin typeface="Arial Cyr"/>
                        </a:rPr>
                        <a:t>Звениговский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latin typeface="Arial Cyr"/>
                        </a:rPr>
                        <a:t>6 488,0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latin typeface="Arial Cyr"/>
                        </a:rPr>
                        <a:t>6 488,7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latin typeface="Arial Cyr"/>
                        </a:rPr>
                        <a:t>100,0%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latin typeface="Arial Cyr"/>
                        </a:rPr>
                        <a:t>0,7</a:t>
                      </a:r>
                    </a:p>
                  </a:txBody>
                  <a:tcPr marL="9525" marR="9525" marT="9525" marB="0" anchor="ctr"/>
                </a:tc>
              </a:tr>
              <a:tr h="284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err="1">
                          <a:latin typeface="Arial Cyr"/>
                        </a:rPr>
                        <a:t>Килемарский</a:t>
                      </a:r>
                      <a:endParaRPr lang="ru-RU" sz="1400" b="1" i="0" u="none" strike="noStrike" dirty="0"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FFFFFF"/>
                          </a:solidFill>
                          <a:latin typeface="Arial Cyr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FFFFFF"/>
                          </a:solidFill>
                          <a:latin typeface="Arial Cyr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FFFFFF"/>
                        </a:solidFill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FFFFFF"/>
                          </a:solidFill>
                          <a:latin typeface="Arial Cyr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</a:tr>
              <a:tr h="284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err="1">
                          <a:latin typeface="Arial Cyr"/>
                        </a:rPr>
                        <a:t>Куженерский</a:t>
                      </a:r>
                      <a:endParaRPr lang="ru-RU" sz="1400" b="1" i="0" u="none" strike="noStrike" dirty="0"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latin typeface="Arial Cyr"/>
                        </a:rPr>
                        <a:t>3 106,9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latin typeface="Arial Cyr"/>
                        </a:rPr>
                        <a:t>3 338,3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latin typeface="Arial Cyr"/>
                        </a:rPr>
                        <a:t>107,4%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latin typeface="Arial Cyr"/>
                        </a:rPr>
                        <a:t>231,4</a:t>
                      </a:r>
                    </a:p>
                  </a:txBody>
                  <a:tcPr marL="9525" marR="9525" marT="9525" marB="0" anchor="ctr"/>
                </a:tc>
              </a:tr>
              <a:tr h="284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err="1">
                          <a:latin typeface="Arial Cyr"/>
                        </a:rPr>
                        <a:t>Мари-Турекский</a:t>
                      </a:r>
                      <a:endParaRPr lang="ru-RU" sz="1400" b="1" i="0" u="none" strike="noStrike" dirty="0"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latin typeface="Arial Cyr"/>
                        </a:rPr>
                        <a:t>2 704,5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latin typeface="Arial Cyr"/>
                        </a:rPr>
                        <a:t>3 524,9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latin typeface="Arial Cyr"/>
                        </a:rPr>
                        <a:t>130,3%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latin typeface="Arial Cyr"/>
                        </a:rPr>
                        <a:t>820,4</a:t>
                      </a:r>
                    </a:p>
                  </a:txBody>
                  <a:tcPr marL="9525" marR="9525" marT="9525" marB="0" anchor="ctr"/>
                </a:tc>
              </a:tr>
              <a:tr h="284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err="1">
                          <a:latin typeface="Arial Cyr"/>
                        </a:rPr>
                        <a:t>Медведевский</a:t>
                      </a:r>
                      <a:endParaRPr lang="ru-RU" sz="1400" b="1" i="0" u="none" strike="noStrike" dirty="0"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latin typeface="Arial Cyr"/>
                        </a:rPr>
                        <a:t>17 315,2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latin typeface="Arial Cyr"/>
                        </a:rPr>
                        <a:t>19 196,3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latin typeface="Arial Cyr"/>
                        </a:rPr>
                        <a:t>110,9%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latin typeface="Arial Cyr"/>
                        </a:rPr>
                        <a:t>1 881,1</a:t>
                      </a:r>
                    </a:p>
                  </a:txBody>
                  <a:tcPr marL="9525" marR="9525" marT="9525" marB="0" anchor="ctr"/>
                </a:tc>
              </a:tr>
              <a:tr h="284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err="1">
                          <a:latin typeface="Arial Cyr"/>
                        </a:rPr>
                        <a:t>Моркинский</a:t>
                      </a:r>
                      <a:endParaRPr lang="ru-RU" sz="1400" b="1" i="0" u="none" strike="noStrike" dirty="0"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latin typeface="Arial Cyr"/>
                        </a:rPr>
                        <a:t>138,0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latin typeface="Arial Cyr"/>
                        </a:rPr>
                        <a:t>274,6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latin typeface="Arial Cyr"/>
                        </a:rPr>
                        <a:t>199,0%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latin typeface="Arial Cyr"/>
                        </a:rPr>
                        <a:t>136,6</a:t>
                      </a:r>
                    </a:p>
                  </a:txBody>
                  <a:tcPr marL="9525" marR="9525" marT="9525" marB="0" anchor="ctr"/>
                </a:tc>
              </a:tr>
              <a:tr h="284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err="1" smtClean="0">
                          <a:latin typeface="Arial Cyr"/>
                        </a:rPr>
                        <a:t>Новоторъяльский</a:t>
                      </a:r>
                      <a:endParaRPr lang="ru-RU" sz="1400" b="1" i="0" u="none" strike="noStrike" dirty="0"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latin typeface="Arial Cyr"/>
                        </a:rPr>
                        <a:t>3 172,3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latin typeface="Arial Cyr"/>
                        </a:rPr>
                        <a:t>4 196,1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latin typeface="Arial Cyr"/>
                        </a:rPr>
                        <a:t>132,3%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latin typeface="Arial Cyr"/>
                        </a:rPr>
                        <a:t>1 023,8</a:t>
                      </a:r>
                    </a:p>
                  </a:txBody>
                  <a:tcPr marL="9525" marR="9525" marT="9525" marB="0" anchor="ctr"/>
                </a:tc>
              </a:tr>
              <a:tr h="284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err="1">
                          <a:latin typeface="Arial Cyr"/>
                        </a:rPr>
                        <a:t>Оршанский</a:t>
                      </a:r>
                      <a:endParaRPr lang="ru-RU" sz="1400" b="1" i="0" u="none" strike="noStrike" dirty="0"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latin typeface="Arial Cyr"/>
                        </a:rPr>
                        <a:t>2 042,1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latin typeface="Arial Cyr"/>
                        </a:rPr>
                        <a:t>1 885,2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latin typeface="Arial Cyr"/>
                        </a:rPr>
                        <a:t>92,3%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latin typeface="Arial Cyr"/>
                        </a:rPr>
                        <a:t>-156,9</a:t>
                      </a:r>
                    </a:p>
                  </a:txBody>
                  <a:tcPr marL="9525" marR="9525" marT="9525" marB="0" anchor="ctr"/>
                </a:tc>
              </a:tr>
              <a:tr h="284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err="1">
                          <a:latin typeface="Arial Cyr"/>
                        </a:rPr>
                        <a:t>Параньгинский</a:t>
                      </a:r>
                      <a:endParaRPr lang="ru-RU" sz="1400" b="1" i="0" u="none" strike="noStrike" dirty="0"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latin typeface="Arial Cyr"/>
                        </a:rPr>
                        <a:t>597,0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latin typeface="Arial Cyr"/>
                        </a:rPr>
                        <a:t>788,6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latin typeface="Arial Cyr"/>
                        </a:rPr>
                        <a:t>132,1%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latin typeface="Arial Cyr"/>
                        </a:rPr>
                        <a:t>191,6</a:t>
                      </a:r>
                    </a:p>
                  </a:txBody>
                  <a:tcPr marL="9525" marR="9525" marT="9525" marB="0" anchor="ctr"/>
                </a:tc>
              </a:tr>
              <a:tr h="284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err="1">
                          <a:latin typeface="Arial Cyr"/>
                        </a:rPr>
                        <a:t>Сернурский</a:t>
                      </a:r>
                      <a:endParaRPr lang="ru-RU" sz="1400" b="1" i="0" u="none" strike="noStrike" dirty="0"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latin typeface="Arial Cyr"/>
                        </a:rPr>
                        <a:t>106,8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latin typeface="Arial Cyr"/>
                        </a:rPr>
                        <a:t>538,4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latin typeface="Arial Cyr"/>
                        </a:rPr>
                        <a:t>504,1%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latin typeface="Arial Cyr"/>
                        </a:rPr>
                        <a:t>431,6</a:t>
                      </a:r>
                    </a:p>
                  </a:txBody>
                  <a:tcPr marL="9525" marR="9525" marT="9525" marB="0" anchor="ctr"/>
                </a:tc>
              </a:tr>
              <a:tr h="284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latin typeface="Arial Cyr"/>
                        </a:rPr>
                        <a:t>Советский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latin typeface="Arial Cyr"/>
                        </a:rPr>
                        <a:t>3 814,0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latin typeface="Arial Cyr"/>
                        </a:rPr>
                        <a:t>3 827,2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latin typeface="Arial Cyr"/>
                        </a:rPr>
                        <a:t>100,3%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latin typeface="Arial Cyr"/>
                        </a:rPr>
                        <a:t>13,2</a:t>
                      </a:r>
                    </a:p>
                  </a:txBody>
                  <a:tcPr marL="9525" marR="9525" marT="9525" marB="0" anchor="ctr"/>
                </a:tc>
              </a:tr>
              <a:tr h="284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err="1">
                          <a:latin typeface="Arial Cyr"/>
                        </a:rPr>
                        <a:t>Юринский</a:t>
                      </a:r>
                      <a:endParaRPr lang="ru-RU" sz="1400" b="1" i="0" u="none" strike="noStrike" dirty="0"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latin typeface="Arial Cyr"/>
                        </a:rPr>
                        <a:t>1 969,8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latin typeface="Arial Cyr"/>
                        </a:rPr>
                        <a:t>2 047,2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latin typeface="Arial Cyr"/>
                        </a:rPr>
                        <a:t>103,9%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latin typeface="Arial Cyr"/>
                        </a:rPr>
                        <a:t>77,4</a:t>
                      </a:r>
                    </a:p>
                  </a:txBody>
                  <a:tcPr marL="9525" marR="9525" marT="9525" marB="0" anchor="ctr"/>
                </a:tc>
              </a:tr>
              <a:tr h="284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kern="1200" dirty="0">
                          <a:solidFill>
                            <a:schemeClr val="dk1"/>
                          </a:solidFill>
                          <a:latin typeface="Arial Cyr"/>
                          <a:ea typeface="+mn-ea"/>
                          <a:cs typeface="+mn-cs"/>
                        </a:rPr>
                        <a:t>г</a:t>
                      </a:r>
                      <a:r>
                        <a:rPr lang="ru-RU" sz="1400" b="1" i="0" u="none" strike="noStrike" dirty="0" smtClean="0">
                          <a:latin typeface="Arial Cyr"/>
                        </a:rPr>
                        <a:t>.</a:t>
                      </a:r>
                      <a:r>
                        <a:rPr lang="en-US" sz="1400" b="1" i="0" u="none" strike="noStrike" dirty="0" smtClean="0">
                          <a:latin typeface="Arial Cyr"/>
                        </a:rPr>
                        <a:t> </a:t>
                      </a:r>
                      <a:r>
                        <a:rPr lang="ru-RU" sz="1400" b="1" i="0" u="none" strike="noStrike" dirty="0" smtClean="0">
                          <a:latin typeface="Arial Cyr"/>
                        </a:rPr>
                        <a:t>Йошкар-Ола </a:t>
                      </a:r>
                      <a:endParaRPr lang="ru-RU" sz="1400" b="1" i="0" u="none" strike="noStrike" dirty="0"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latin typeface="Arial Cyr"/>
                        </a:rPr>
                        <a:t>370 564,9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Arial Cyr"/>
                        </a:rPr>
                        <a:t>346 884,1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latin typeface="Arial Cyr"/>
                        </a:rPr>
                        <a:t>93,6%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latin typeface="Arial Cyr"/>
                        </a:rPr>
                        <a:t>-23 680,8</a:t>
                      </a:r>
                    </a:p>
                  </a:txBody>
                  <a:tcPr marL="9525" marR="9525" marT="9525" marB="0" anchor="ctr"/>
                </a:tc>
              </a:tr>
              <a:tr h="284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latin typeface="Arial Cyr"/>
                        </a:rPr>
                        <a:t>г</a:t>
                      </a:r>
                      <a:r>
                        <a:rPr lang="ru-RU" sz="1400" b="1" i="0" u="none" strike="noStrike" dirty="0" smtClean="0">
                          <a:latin typeface="Arial Cyr"/>
                        </a:rPr>
                        <a:t>.</a:t>
                      </a:r>
                      <a:r>
                        <a:rPr lang="en-US" sz="1400" b="1" i="0" u="none" strike="noStrike" dirty="0" smtClean="0">
                          <a:latin typeface="Arial Cyr"/>
                        </a:rPr>
                        <a:t> </a:t>
                      </a:r>
                      <a:r>
                        <a:rPr lang="ru-RU" sz="1400" b="1" i="0" u="none" strike="noStrike" dirty="0" smtClean="0">
                          <a:latin typeface="Arial Cyr"/>
                        </a:rPr>
                        <a:t>Волжск</a:t>
                      </a:r>
                      <a:endParaRPr lang="ru-RU" sz="1400" b="1" i="0" u="none" strike="noStrike" dirty="0"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latin typeface="Arial Cyr"/>
                        </a:rPr>
                        <a:t>1 833,6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latin typeface="Arial Cyr"/>
                        </a:rPr>
                        <a:t>6 274,7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latin typeface="Arial Cyr"/>
                        </a:rPr>
                        <a:t>342,2%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latin typeface="Arial Cyr"/>
                        </a:rPr>
                        <a:t>4 441,1</a:t>
                      </a:r>
                    </a:p>
                  </a:txBody>
                  <a:tcPr marL="9525" marR="9525" marT="9525" marB="0" anchor="ctr"/>
                </a:tc>
              </a:tr>
              <a:tr h="284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latin typeface="Arial Cyr"/>
                        </a:rPr>
                        <a:t>г</a:t>
                      </a:r>
                      <a:r>
                        <a:rPr lang="ru-RU" sz="1400" b="1" i="0" u="none" strike="noStrike" dirty="0" smtClean="0">
                          <a:latin typeface="Arial Cyr"/>
                        </a:rPr>
                        <a:t>.</a:t>
                      </a:r>
                      <a:r>
                        <a:rPr lang="en-US" sz="1400" b="1" i="0" u="none" strike="noStrike" dirty="0" smtClean="0">
                          <a:latin typeface="Arial Cyr"/>
                        </a:rPr>
                        <a:t> </a:t>
                      </a:r>
                      <a:r>
                        <a:rPr lang="ru-RU" sz="1400" b="1" i="0" u="none" strike="noStrike" dirty="0" smtClean="0">
                          <a:latin typeface="Arial Cyr"/>
                        </a:rPr>
                        <a:t>Козьмодемьянск</a:t>
                      </a:r>
                      <a:endParaRPr lang="ru-RU" sz="1400" b="1" i="0" u="none" strike="noStrike" dirty="0"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latin typeface="Arial Cyr"/>
                        </a:rPr>
                        <a:t>4 959,9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latin typeface="Arial Cyr"/>
                        </a:rPr>
                        <a:t>5 307,8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latin typeface="Arial Cyr"/>
                        </a:rPr>
                        <a:t>107,0%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latin typeface="Arial Cyr"/>
                        </a:rPr>
                        <a:t>347,9</a:t>
                      </a:r>
                    </a:p>
                  </a:txBody>
                  <a:tcPr marL="9525" marR="9525" marT="9525" marB="0" anchor="ctr"/>
                </a:tc>
              </a:tr>
              <a:tr h="31229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latin typeface="Arial Cyr"/>
                        </a:rPr>
                        <a:t>ИТОГО</a:t>
                      </a:r>
                    </a:p>
                  </a:txBody>
                  <a:tcPr marL="9525" marR="9525" marT="9525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Arial Cyr"/>
                        </a:rPr>
                        <a:t>425 940,0</a:t>
                      </a:r>
                    </a:p>
                  </a:txBody>
                  <a:tcPr marL="9525" marR="9525" marT="9525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Arial Cyr"/>
                        </a:rPr>
                        <a:t>412 423,3</a:t>
                      </a:r>
                    </a:p>
                  </a:txBody>
                  <a:tcPr marL="9525" marR="9525" marT="9525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Arial Cyr"/>
                        </a:rPr>
                        <a:t>96,8%</a:t>
                      </a:r>
                    </a:p>
                  </a:txBody>
                  <a:tcPr marL="9525" marR="9525" marT="9525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Arial Cyr"/>
                        </a:rPr>
                        <a:t>-13 516,7</a:t>
                      </a:r>
                    </a:p>
                  </a:txBody>
                  <a:tcPr marL="9525" marR="9525" marT="9525" marB="0" anchor="ctr">
                    <a:solidFill>
                      <a:srgbClr val="FFCC00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6" descr="gerb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rgbClr val="BBE0E3">
                <a:alpha val="35000"/>
              </a:srgbClr>
            </a:glow>
          </a:effectLst>
          <a:extLst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0500" y="-19050"/>
            <a:ext cx="9144000" cy="85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fontAlgn="b"/>
            <a:r>
              <a:rPr lang="ru-RU" altLang="ru-RU" sz="1600" b="1" dirty="0" smtClean="0">
                <a:solidFill>
                  <a:srgbClr val="800000"/>
                </a:solidFill>
                <a:latin typeface="Arial"/>
              </a:rPr>
              <a:t>Задолженность в консолидированные бюджеты</a:t>
            </a:r>
          </a:p>
          <a:p>
            <a:pPr algn="ctr" fontAlgn="b"/>
            <a:r>
              <a:rPr lang="ru-RU" altLang="ru-RU" sz="1600" b="1" dirty="0" smtClean="0">
                <a:solidFill>
                  <a:srgbClr val="800000"/>
                </a:solidFill>
                <a:latin typeface="Arial"/>
              </a:rPr>
              <a:t>муниципальных образований республики по арендной плате за пользование имуществом и земельными участками в 2018 году, тыс. рублей</a:t>
            </a:r>
          </a:p>
        </p:txBody>
      </p:sp>
      <p:sp>
        <p:nvSpPr>
          <p:cNvPr id="5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47DBADA-CD8E-4293-A46B-FBB70DA4EDED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745440" cy="83822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Мероприятия по повышению налогового потенциала Республики Марий Эл</a:t>
            </a:r>
            <a:endParaRPr lang="ru-RU" sz="24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1520" y="971273"/>
            <a:ext cx="8640960" cy="1520718"/>
          </a:xfrm>
          <a:prstGeom prst="roundRect">
            <a:avLst/>
          </a:prstGeom>
          <a:solidFill>
            <a:srgbClr val="FFFFCC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14000"/>
              <a:buFont typeface="Wingdings" pitchFamily="2" charset="2"/>
              <a:buChar char="ü"/>
            </a:pPr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Реализация Плана мероприятий по консолидации бюджетных средств в целях оздоровления государственных финансов Республики Марий Эл (в редакции распоряжения от 23.04.2018 г. № 251-р);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14000"/>
              <a:buFont typeface="Wingdings" pitchFamily="2" charset="2"/>
              <a:buChar char="ü"/>
            </a:pPr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Проведение инвентаризации задолженности по арендным платежам, списание невозможной к взысканию задолженности, срок представления  информации в Минфин республики –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15 декабря 2018 г.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6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0" y="2636912"/>
            <a:ext cx="9144000" cy="4104456"/>
          </a:xfrm>
          <a:prstGeom prst="roundRect">
            <a:avLst>
              <a:gd name="adj" fmla="val 10633"/>
            </a:avLst>
          </a:prstGeom>
          <a:solidFill>
            <a:srgbClr val="FFFFCC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Рекомендации УФНС по Республике Марий Эл по вовлечению в налоговый оборот объектов налогообложения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(письмо УФНС по РМЭ от 25.06.2018 г. № 11-18/1/06511</a:t>
            </a:r>
            <a:r>
              <a:rPr lang="en-US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@</a:t>
            </a:r>
            <a:r>
              <a:rPr lang="ru-RU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400" b="1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Проведение совместных сверок объектов капитального строительства по спискам, сформированным налоговыми органами, с целью установления фактов владения и эксплуатации данных объектов;</a:t>
            </a:r>
            <a:r>
              <a:rPr lang="en-US" sz="1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Завершение мероприятий, направленных на уточнение характеристик объектов недвижимого имущества по спискам, представленным муниципальным образованиям ФГБУ «ФКП </a:t>
            </a:r>
            <a:r>
              <a:rPr lang="ru-RU" sz="16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Росреестра</a:t>
            </a:r>
            <a:r>
              <a:rPr lang="ru-RU" sz="1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по РМЭ»;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Проведение адресной информационно-разъяснительной работы с физическими лицами о необходимости регистрации прав собственности на объекты недвижимости;</a:t>
            </a:r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Активизировать работу межведомственных комиссий, направленную на сокращение образовавшейся задолженности по налоговым и неналоговым платежам, снижение неформальной занятости и легализацию заработной платы.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6" descr="gerb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rgbClr val="BBE0E3">
                <a:alpha val="35000"/>
              </a:srgbClr>
            </a:glow>
          </a:effectLst>
          <a:extLst/>
        </p:spPr>
      </p:pic>
      <p:sp>
        <p:nvSpPr>
          <p:cNvPr id="20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47DBADA-CD8E-4293-A46B-FBB70DA4EDED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459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-17115"/>
            <a:ext cx="9144000" cy="1268413"/>
          </a:xfrm>
        </p:spPr>
        <p:txBody>
          <a:bodyPr anchor="b">
            <a:norm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Исполнение расходной части консолидированного бюджета Республики Марий Эл  </a:t>
            </a:r>
            <a:br>
              <a:rPr lang="ru-RU" sz="2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за </a:t>
            </a:r>
            <a:r>
              <a:rPr lang="en-US" sz="2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2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полугодие</a:t>
            </a:r>
            <a:r>
              <a:rPr lang="en-US" sz="2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en-US" sz="2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sz="2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г., млн. рублей</a:t>
            </a:r>
            <a:endParaRPr lang="en-US" sz="2400" b="1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39626543"/>
              </p:ext>
            </p:extLst>
          </p:nvPr>
        </p:nvGraphicFramePr>
        <p:xfrm>
          <a:off x="-180528" y="1340768"/>
          <a:ext cx="9798050" cy="4844901"/>
        </p:xfrm>
        <a:graphic>
          <a:graphicData uri="http://schemas.openxmlformats.org/presentationml/2006/ole">
            <p:oleObj spid="_x0000_s817154" name="Лист" r:id="rId4" imgW="8562944" imgH="3705210" progId="Excel.Sheet.8">
              <p:embed/>
            </p:oleObj>
          </a:graphicData>
        </a:graphic>
      </p:graphicFrame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1979712" y="5949280"/>
            <a:ext cx="17272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600" b="1" dirty="0" smtClean="0">
                <a:solidFill>
                  <a:srgbClr val="000099"/>
                </a:solidFill>
              </a:rPr>
              <a:t>5</a:t>
            </a:r>
            <a:r>
              <a:rPr lang="en-US" altLang="ru-RU" sz="2600" b="1" dirty="0" smtClean="0">
                <a:solidFill>
                  <a:srgbClr val="000099"/>
                </a:solidFill>
              </a:rPr>
              <a:t>1</a:t>
            </a:r>
            <a:r>
              <a:rPr lang="ru-RU" altLang="ru-RU" sz="2600" b="1" dirty="0" smtClean="0">
                <a:solidFill>
                  <a:srgbClr val="000099"/>
                </a:solidFill>
              </a:rPr>
              <a:t>,</a:t>
            </a:r>
            <a:r>
              <a:rPr lang="en-US" altLang="ru-RU" sz="2600" b="1" dirty="0" smtClean="0">
                <a:solidFill>
                  <a:srgbClr val="000099"/>
                </a:solidFill>
              </a:rPr>
              <a:t>2</a:t>
            </a:r>
            <a:r>
              <a:rPr lang="ru-RU" altLang="ru-RU" sz="2600" b="1" dirty="0" smtClean="0">
                <a:solidFill>
                  <a:srgbClr val="000099"/>
                </a:solidFill>
              </a:rPr>
              <a:t>%</a:t>
            </a:r>
            <a:endParaRPr lang="ru-RU" altLang="ru-RU" sz="2600" b="1" dirty="0">
              <a:solidFill>
                <a:srgbClr val="000099"/>
              </a:solidFill>
            </a:endParaRPr>
          </a:p>
        </p:txBody>
      </p:sp>
      <p:sp>
        <p:nvSpPr>
          <p:cNvPr id="6151" name="Rectangle 8"/>
          <p:cNvSpPr>
            <a:spLocks noChangeArrowheads="1"/>
          </p:cNvSpPr>
          <p:nvPr/>
        </p:nvSpPr>
        <p:spPr bwMode="auto">
          <a:xfrm>
            <a:off x="3708400" y="5949950"/>
            <a:ext cx="17287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600" b="1" dirty="0" smtClean="0">
                <a:solidFill>
                  <a:srgbClr val="000099"/>
                </a:solidFill>
              </a:rPr>
              <a:t>5</a:t>
            </a:r>
            <a:r>
              <a:rPr lang="en-US" altLang="ru-RU" sz="2600" b="1" dirty="0" smtClean="0">
                <a:solidFill>
                  <a:srgbClr val="000099"/>
                </a:solidFill>
              </a:rPr>
              <a:t>2</a:t>
            </a:r>
            <a:r>
              <a:rPr lang="ru-RU" altLang="ru-RU" sz="2600" b="1" dirty="0" smtClean="0">
                <a:solidFill>
                  <a:srgbClr val="000099"/>
                </a:solidFill>
              </a:rPr>
              <a:t>,</a:t>
            </a:r>
            <a:r>
              <a:rPr lang="en-US" altLang="ru-RU" sz="2600" b="1" dirty="0" smtClean="0">
                <a:solidFill>
                  <a:srgbClr val="000099"/>
                </a:solidFill>
              </a:rPr>
              <a:t>1</a:t>
            </a:r>
            <a:r>
              <a:rPr lang="ru-RU" altLang="ru-RU" sz="2600" b="1" dirty="0" smtClean="0">
                <a:solidFill>
                  <a:srgbClr val="000099"/>
                </a:solidFill>
              </a:rPr>
              <a:t>%</a:t>
            </a:r>
            <a:endParaRPr lang="ru-RU" altLang="ru-RU" sz="2600" b="1" dirty="0">
              <a:solidFill>
                <a:srgbClr val="000099"/>
              </a:solidFill>
            </a:endParaRPr>
          </a:p>
        </p:txBody>
      </p:sp>
      <p:sp>
        <p:nvSpPr>
          <p:cNvPr id="6152" name="Rectangle 9"/>
          <p:cNvSpPr>
            <a:spLocks noChangeArrowheads="1"/>
          </p:cNvSpPr>
          <p:nvPr/>
        </p:nvSpPr>
        <p:spPr bwMode="auto">
          <a:xfrm>
            <a:off x="5652120" y="5949950"/>
            <a:ext cx="18002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600" b="1" dirty="0" smtClean="0">
                <a:solidFill>
                  <a:srgbClr val="000099"/>
                </a:solidFill>
              </a:rPr>
              <a:t>5</a:t>
            </a:r>
            <a:r>
              <a:rPr lang="en-US" altLang="ru-RU" sz="2600" b="1" dirty="0" smtClean="0">
                <a:solidFill>
                  <a:srgbClr val="000099"/>
                </a:solidFill>
              </a:rPr>
              <a:t>3</a:t>
            </a:r>
            <a:r>
              <a:rPr lang="ru-RU" altLang="ru-RU" sz="2600" b="1" dirty="0" smtClean="0">
                <a:solidFill>
                  <a:srgbClr val="000099"/>
                </a:solidFill>
              </a:rPr>
              <a:t>,</a:t>
            </a:r>
            <a:r>
              <a:rPr lang="en-US" altLang="ru-RU" sz="2600" b="1" dirty="0" smtClean="0">
                <a:solidFill>
                  <a:srgbClr val="000099"/>
                </a:solidFill>
              </a:rPr>
              <a:t>9</a:t>
            </a:r>
            <a:r>
              <a:rPr lang="ru-RU" altLang="ru-RU" sz="2600" b="1" dirty="0" smtClean="0">
                <a:solidFill>
                  <a:srgbClr val="000099"/>
                </a:solidFill>
              </a:rPr>
              <a:t>%</a:t>
            </a:r>
            <a:endParaRPr lang="ru-RU" altLang="ru-RU" sz="2600" b="1" dirty="0">
              <a:solidFill>
                <a:srgbClr val="000099"/>
              </a:solidFill>
            </a:endParaRPr>
          </a:p>
        </p:txBody>
      </p:sp>
      <p:sp>
        <p:nvSpPr>
          <p:cNvPr id="6153" name="Rectangle 10"/>
          <p:cNvSpPr>
            <a:spLocks noChangeArrowheads="1"/>
          </p:cNvSpPr>
          <p:nvPr/>
        </p:nvSpPr>
        <p:spPr bwMode="auto">
          <a:xfrm rot="16200000">
            <a:off x="749995" y="3578598"/>
            <a:ext cx="40719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 dirty="0">
                <a:solidFill>
                  <a:srgbClr val="3333CC"/>
                </a:solidFill>
              </a:rPr>
              <a:t>консолидированный</a:t>
            </a:r>
          </a:p>
        </p:txBody>
      </p:sp>
      <p:sp>
        <p:nvSpPr>
          <p:cNvPr id="6154" name="Rectangle 11"/>
          <p:cNvSpPr>
            <a:spLocks noChangeArrowheads="1"/>
          </p:cNvSpPr>
          <p:nvPr/>
        </p:nvSpPr>
        <p:spPr bwMode="auto">
          <a:xfrm rot="-5400000">
            <a:off x="2872234" y="3760614"/>
            <a:ext cx="35718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 dirty="0">
                <a:solidFill>
                  <a:srgbClr val="3333CC"/>
                </a:solidFill>
              </a:rPr>
              <a:t>республиканский</a:t>
            </a:r>
          </a:p>
        </p:txBody>
      </p:sp>
      <p:sp>
        <p:nvSpPr>
          <p:cNvPr id="6155" name="Rectangle 12"/>
          <p:cNvSpPr>
            <a:spLocks noChangeArrowheads="1"/>
          </p:cNvSpPr>
          <p:nvPr/>
        </p:nvSpPr>
        <p:spPr bwMode="auto">
          <a:xfrm rot="16200000">
            <a:off x="5646142" y="4803130"/>
            <a:ext cx="1770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 dirty="0">
                <a:solidFill>
                  <a:srgbClr val="3333CC"/>
                </a:solidFill>
              </a:rPr>
              <a:t>местные</a:t>
            </a:r>
          </a:p>
        </p:txBody>
      </p:sp>
      <p:sp>
        <p:nvSpPr>
          <p:cNvPr id="17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DBADA-CD8E-4293-A46B-FBB70DA4EDED}" type="slidenum">
              <a:rPr kumimoji="0" lang="ru-RU" sz="1000" b="0" i="0" u="none" strike="noStrike" kern="0" cap="none" spc="0" normalizeH="0" baseline="0" noProof="0">
                <a:ln>
                  <a:noFill/>
                </a:ln>
                <a:solidFill>
                  <a:srgbClr val="80808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808080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2" name="Picture 6" descr="gerb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55242" y="53926"/>
            <a:ext cx="586480" cy="938631"/>
          </a:xfrm>
          <a:prstGeom prst="rect">
            <a:avLst/>
          </a:prstGeom>
          <a:noFill/>
          <a:ln>
            <a:noFill/>
          </a:ln>
          <a:effectLst>
            <a:glow rad="38100">
              <a:srgbClr val="BBE0E3">
                <a:alpha val="35000"/>
              </a:srgbClr>
            </a:glow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 txBox="1">
            <a:spLocks noChangeArrowheads="1"/>
          </p:cNvSpPr>
          <p:nvPr/>
        </p:nvSpPr>
        <p:spPr bwMode="auto">
          <a:xfrm>
            <a:off x="611188" y="57149"/>
            <a:ext cx="8532812" cy="95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200" b="1" dirty="0">
                <a:solidFill>
                  <a:srgbClr val="800000"/>
                </a:solidFill>
              </a:rPr>
              <a:t>Соблюдение Республикой Марий Эл </a:t>
            </a:r>
            <a:r>
              <a:rPr lang="ru-RU" altLang="ru-RU" sz="2200" b="1" dirty="0" smtClean="0">
                <a:solidFill>
                  <a:srgbClr val="800000"/>
                </a:solidFill>
              </a:rPr>
              <a:t>условий соглашений</a:t>
            </a:r>
          </a:p>
          <a:p>
            <a:pPr algn="ctr"/>
            <a:r>
              <a:rPr lang="ru-RU" altLang="ru-RU" sz="2200" b="1" dirty="0" smtClean="0">
                <a:solidFill>
                  <a:srgbClr val="800000"/>
                </a:solidFill>
              </a:rPr>
              <a:t>о </a:t>
            </a:r>
            <a:r>
              <a:rPr lang="ru-RU" altLang="ru-RU" sz="2200" b="1" dirty="0">
                <a:solidFill>
                  <a:srgbClr val="800000"/>
                </a:solidFill>
              </a:rPr>
              <a:t>реструктуризации бюджетных кредитов, млн. рублей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1825439"/>
              </p:ext>
            </p:extLst>
          </p:nvPr>
        </p:nvGraphicFramePr>
        <p:xfrm>
          <a:off x="200025" y="1200149"/>
          <a:ext cx="8782050" cy="3325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1825"/>
                <a:gridCol w="1876425"/>
                <a:gridCol w="2064401"/>
                <a:gridCol w="1669399"/>
              </a:tblGrid>
              <a:tr h="338812">
                <a:tc rowSpan="2"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Показатель</a:t>
                      </a:r>
                      <a:endParaRPr lang="ru-RU" sz="1400" b="1" dirty="0"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91431" marR="91431" marT="45709" marB="45709" anchor="ctr" anchorCtr="1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2018 год</a:t>
                      </a:r>
                      <a:endParaRPr kumimoji="0" lang="ru-RU" sz="14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91431" marR="91431" marT="45709" marB="45709" anchor="ctr" anchorCtr="1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ru-RU" sz="15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91431" marR="91431" marT="45730" marB="45730" anchor="ctr" anchorCtr="1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u="none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1" marR="91431" marT="45730" marB="45730" anchor="ctr" anchorCtr="1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8899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Установлено соглашениями</a:t>
                      </a:r>
                      <a:r>
                        <a:rPr lang="en-US" sz="1400" b="1" u="none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 </a:t>
                      </a:r>
                      <a:endParaRPr lang="ru-RU" sz="1400" b="1" u="none" dirty="0">
                        <a:solidFill>
                          <a:schemeClr val="bg1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36000" marR="36000" marT="45709" marB="45709" anchor="ctr" anchorCtr="1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Утверждено законом (с учетом поправок</a:t>
                      </a:r>
                      <a:br>
                        <a:rPr lang="ru-RU" sz="1400" b="1" u="none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</a:br>
                      <a:r>
                        <a:rPr lang="ru-RU" sz="1400" b="1" u="none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от 24.07.2018)</a:t>
                      </a:r>
                      <a:endParaRPr lang="ru-RU" sz="1400" b="1" u="none" dirty="0">
                        <a:solidFill>
                          <a:schemeClr val="bg1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36000" marR="36000" marT="45709" marB="45709" anchor="ctr" anchorCtr="1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4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Примечание</a:t>
                      </a:r>
                      <a:endParaRPr kumimoji="0" lang="ru-RU" sz="14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36000" marR="36000" marT="45709" marB="45709" anchor="ctr" anchorCtr="1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68511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Дефицит республиканского бюджета</a:t>
                      </a:r>
                      <a:endParaRPr kumimoji="0" lang="ru-RU" sz="16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107997" marR="91431" marT="45709" marB="45709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ru-RU" sz="1600" b="1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10%</a:t>
                      </a:r>
                      <a:endParaRPr kumimoji="0" lang="ru-RU" sz="1600" b="1" i="0" kern="1200" dirty="0">
                        <a:solidFill>
                          <a:schemeClr val="dk1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91431" marR="91431" marT="45709" marB="45709" anchor="ctr" anchorCtr="1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ru-RU" sz="1600" b="1" i="0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0,8%</a:t>
                      </a:r>
                      <a:endParaRPr kumimoji="0" lang="ru-RU" sz="1600" b="1" i="0" kern="1200" dirty="0">
                        <a:solidFill>
                          <a:srgbClr val="0000FF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91431" marR="91431" marT="45709" marB="45709" anchor="ctr" anchorCtr="1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ru-RU" sz="1600" b="1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Выполнено</a:t>
                      </a:r>
                      <a:endParaRPr kumimoji="0" lang="ru-RU" sz="1600" b="1" i="0" kern="1200" dirty="0">
                        <a:solidFill>
                          <a:schemeClr val="dk1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36000" marR="36000" marT="45709" marB="45709" anchor="ctr" anchorCtr="1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7781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Долговая нагрузка общая</a:t>
                      </a:r>
                    </a:p>
                  </a:txBody>
                  <a:tcPr marL="108000" marR="91431" marT="45709" marB="45709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600" b="1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84%</a:t>
                      </a:r>
                      <a:endParaRPr kumimoji="0" lang="ru-RU" sz="1600" b="1" i="0" kern="1200" dirty="0">
                        <a:solidFill>
                          <a:schemeClr val="dk1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91431" marR="91431" marT="45709" marB="45709" anchor="ctr" anchorCtr="1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600" b="1" i="0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87%</a:t>
                      </a:r>
                      <a:endParaRPr kumimoji="0" lang="ru-RU" sz="1600" b="1" i="0" kern="1200" dirty="0">
                        <a:solidFill>
                          <a:srgbClr val="C00000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91431" marR="91431" marT="45709" marB="45709" anchor="ctr" anchorCtr="1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ru-RU" sz="1600" b="1" i="0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НЕ</a:t>
                      </a:r>
                      <a:r>
                        <a:rPr kumimoji="0" lang="ru-RU" sz="1600" b="1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 выполнено</a:t>
                      </a:r>
                      <a:endParaRPr kumimoji="0" lang="ru-RU" sz="1600" b="1" i="0" kern="1200" dirty="0">
                        <a:solidFill>
                          <a:schemeClr val="dk1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36000" marR="36000" marT="45709" marB="45709" anchor="ctr" anchorCtr="1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73338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Долговая нагрузка по рыночным</a:t>
                      </a:r>
                      <a:r>
                        <a:rPr kumimoji="0" lang="ru-RU" sz="16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 обязательствам</a:t>
                      </a:r>
                      <a:endParaRPr kumimoji="0" lang="ru-RU" sz="16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108000" marR="91431" marT="45709" marB="45709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600" b="1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42%</a:t>
                      </a:r>
                      <a:endParaRPr kumimoji="0" lang="ru-RU" sz="1600" b="1" i="0" kern="1200" dirty="0">
                        <a:solidFill>
                          <a:schemeClr val="dk1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91431" marR="91431" marT="45709" marB="45709" anchor="ctr" anchorCtr="1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600" b="1" i="0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46%</a:t>
                      </a:r>
                      <a:endParaRPr kumimoji="0" lang="ru-RU" sz="1600" b="1" i="0" kern="1200" dirty="0">
                        <a:solidFill>
                          <a:srgbClr val="C00000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91431" marR="91431" marT="45709" marB="45709" anchor="ctr" anchorCtr="1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ru-RU" sz="1600" b="1" i="0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НЕ</a:t>
                      </a:r>
                      <a:r>
                        <a:rPr kumimoji="0" lang="ru-RU" sz="1600" b="1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 выполнено</a:t>
                      </a:r>
                      <a:endParaRPr kumimoji="0" lang="ru-RU" sz="1600" b="1" i="0" kern="1200" dirty="0">
                        <a:solidFill>
                          <a:schemeClr val="dk1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36000" marR="36000" marT="45709" marB="45709" anchor="ctr" anchorCtr="1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66700" y="4819649"/>
            <a:ext cx="8667750" cy="1849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gradFill>
              <a:gsLst>
                <a:gs pos="0">
                  <a:schemeClr val="accent5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round/>
          </a:ln>
        </p:spPr>
        <p:txBody>
          <a:bodyPr tIns="108000" bIns="108000" anchor="ctr"/>
          <a:lstStyle/>
          <a:p>
            <a:pPr algn="just">
              <a:lnSpc>
                <a:spcPts val="2600"/>
              </a:lnSpc>
              <a:defRPr/>
            </a:pPr>
            <a:r>
              <a:rPr lang="ru-RU" sz="1600" b="1" dirty="0">
                <a:cs typeface="+mn-cs"/>
              </a:rPr>
              <a:t>    </a:t>
            </a:r>
            <a:r>
              <a:rPr lang="ru-RU" sz="1600" b="1" dirty="0" smtClean="0">
                <a:cs typeface="+mn-cs"/>
              </a:rPr>
              <a:t>     </a:t>
            </a:r>
            <a:r>
              <a:rPr lang="ru-RU" sz="2000" b="1" dirty="0" smtClean="0">
                <a:cs typeface="+mn-cs"/>
              </a:rPr>
              <a:t>Для выполнения </a:t>
            </a:r>
            <a:r>
              <a:rPr lang="ru-RU" sz="2000" b="1" dirty="0">
                <a:cs typeface="+mn-cs"/>
              </a:rPr>
              <a:t>в 2018 </a:t>
            </a:r>
            <a:r>
              <a:rPr lang="ru-RU" sz="2000" b="1" dirty="0" smtClean="0">
                <a:cs typeface="+mn-cs"/>
              </a:rPr>
              <a:t>году </a:t>
            </a:r>
            <a:r>
              <a:rPr lang="ru-RU" sz="2000" b="1" dirty="0">
                <a:cs typeface="+mn-cs"/>
              </a:rPr>
              <a:t>условий </a:t>
            </a:r>
            <a:r>
              <a:rPr lang="ru-RU" sz="2000" b="1" dirty="0" smtClean="0">
                <a:cs typeface="+mn-cs"/>
              </a:rPr>
              <a:t>соглашений о </a:t>
            </a:r>
            <a:r>
              <a:rPr lang="ru-RU" sz="2000" b="1" dirty="0">
                <a:cs typeface="+mn-cs"/>
              </a:rPr>
              <a:t>реструктуризации бюджетных </a:t>
            </a:r>
            <a:r>
              <a:rPr lang="ru-RU" sz="2000" b="1" dirty="0" smtClean="0">
                <a:cs typeface="+mn-cs"/>
              </a:rPr>
              <a:t>кредитов в закон должны быть внесены изменения, предусматривающие </a:t>
            </a:r>
            <a:r>
              <a:rPr lang="ru-RU" sz="2000" b="1" dirty="0" smtClean="0">
                <a:solidFill>
                  <a:srgbClr val="B40404"/>
                </a:solidFill>
                <a:cs typeface="+mn-cs"/>
              </a:rPr>
              <a:t>сокращение расходов бюджета на 666 млн. рублей</a:t>
            </a:r>
            <a:r>
              <a:rPr lang="ru-RU" sz="2000" b="1" dirty="0" smtClean="0">
                <a:cs typeface="+mn-cs"/>
              </a:rPr>
              <a:t>, с направлением указанных средств на погашение долговых обязательств.</a:t>
            </a:r>
            <a:endParaRPr lang="ru-RU" sz="2000" b="1" dirty="0">
              <a:solidFill>
                <a:srgbClr val="C00000"/>
              </a:solidFill>
              <a:cs typeface="+mn-cs"/>
            </a:endParaRPr>
          </a:p>
        </p:txBody>
      </p:sp>
      <p:sp>
        <p:nvSpPr>
          <p:cNvPr id="7" name="Номер слайда 3"/>
          <p:cNvSpPr txBox="1">
            <a:spLocks noGrp="1"/>
          </p:cNvSpPr>
          <p:nvPr/>
        </p:nvSpPr>
        <p:spPr bwMode="auto">
          <a:xfrm>
            <a:off x="8894763" y="6669088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A793850-D951-4200-9697-66CB4273236E}" type="slidenum">
              <a:rPr lang="ru-RU" sz="900" kern="0">
                <a:solidFill>
                  <a:srgbClr val="808080">
                    <a:lumMod val="60000"/>
                    <a:lumOff val="40000"/>
                  </a:srgbClr>
                </a:solidFill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ru-RU" sz="900" kern="0" dirty="0">
              <a:solidFill>
                <a:srgbClr val="808080">
                  <a:lumMod val="60000"/>
                  <a:lumOff val="40000"/>
                </a:srgbClr>
              </a:solidFill>
              <a:cs typeface="+mn-cs"/>
            </a:endParaRPr>
          </a:p>
        </p:txBody>
      </p:sp>
      <p:pic>
        <p:nvPicPr>
          <p:cNvPr id="8" name="Picture 6" descr="gerb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5242" y="53926"/>
            <a:ext cx="586480" cy="938631"/>
          </a:xfrm>
          <a:prstGeom prst="rect">
            <a:avLst/>
          </a:prstGeom>
          <a:noFill/>
          <a:ln>
            <a:noFill/>
          </a:ln>
          <a:effectLst>
            <a:glow rad="38100">
              <a:srgbClr val="BBE0E3">
                <a:alpha val="35000"/>
              </a:srgbClr>
            </a:glow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22979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87964473"/>
              </p:ext>
            </p:extLst>
          </p:nvPr>
        </p:nvGraphicFramePr>
        <p:xfrm>
          <a:off x="233175" y="908720"/>
          <a:ext cx="8734799" cy="3987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5027"/>
                <a:gridCol w="1104962"/>
                <a:gridCol w="1104962"/>
                <a:gridCol w="1104962"/>
                <a:gridCol w="1104962"/>
                <a:gridCol w="1104962"/>
                <a:gridCol w="1104962"/>
              </a:tblGrid>
              <a:tr h="458297"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r>
                        <a:rPr lang="ru-RU" sz="1400" b="1" baseline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бюджета </a:t>
                      </a:r>
                      <a:endParaRPr lang="ru-RU" sz="1400" b="1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2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Показатели </a:t>
                      </a:r>
                      <a:r>
                        <a:rPr lang="ru-RU" sz="1600" b="1" baseline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кредиторской задолженности</a:t>
                      </a:r>
                      <a:endParaRPr lang="ru-RU" sz="1600" b="1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4999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01.01.2018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2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2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01.07.2018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2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2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Изменение, 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2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2FF"/>
                    </a:solidFill>
                  </a:tcPr>
                </a:tc>
              </a:tr>
              <a:tr h="566622">
                <a:tc v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Общая</a:t>
                      </a:r>
                      <a:endParaRPr lang="ru-RU" sz="1400" b="1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Просро-ченная</a:t>
                      </a:r>
                      <a:endParaRPr lang="ru-RU" sz="1400" b="1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Общая</a:t>
                      </a:r>
                      <a:endParaRPr lang="ru-RU" sz="1400" b="1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Просро-ченная</a:t>
                      </a:r>
                      <a:endParaRPr lang="ru-RU" sz="1400" b="1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Общая</a:t>
                      </a:r>
                      <a:endParaRPr lang="ru-RU" sz="1400" b="1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Просро-ченная</a:t>
                      </a:r>
                      <a:endParaRPr lang="ru-RU" sz="1400" b="1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2FF"/>
                    </a:solidFill>
                  </a:tcPr>
                </a:tc>
              </a:tr>
              <a:tr h="80407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Бюджет муниципальных образований</a:t>
                      </a:r>
                      <a:endParaRPr lang="ru-RU" sz="1400" b="1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36000" marT="0" marB="0" anchor="ctr"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D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8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2 340,4 </a:t>
                      </a:r>
                    </a:p>
                  </a:txBody>
                  <a:tcPr marL="9525" marR="144000" marT="9525" marB="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D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8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1 653,0 </a:t>
                      </a: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D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8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2 138,1 </a:t>
                      </a: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D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8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1 595,6 </a:t>
                      </a: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D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8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kern="1200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-8,6%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D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kern="1200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-3,5%</a:t>
                      </a:r>
                    </a:p>
                  </a:txBody>
                  <a:tcPr marL="9525" marR="14400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D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8FF"/>
                    </a:solidFill>
                  </a:tcPr>
                </a:tc>
              </a:tr>
              <a:tr h="80407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Республиканский бюджет</a:t>
                      </a:r>
                      <a:endParaRPr lang="ru-RU" sz="1400" b="1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36000" marT="0" marB="0" anchor="ctr"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D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8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2 200,2 </a:t>
                      </a:r>
                    </a:p>
                  </a:txBody>
                  <a:tcPr marL="9525" marR="144000" marT="9525" marB="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D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8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820,8 </a:t>
                      </a: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D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8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2 790,7 </a:t>
                      </a: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D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8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646,4 </a:t>
                      </a: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D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8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kern="1200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26,8%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D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kern="1200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-21,3%</a:t>
                      </a:r>
                    </a:p>
                  </a:txBody>
                  <a:tcPr marL="9525" marR="14400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FDE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8FF"/>
                    </a:solidFill>
                  </a:tcPr>
                </a:tc>
              </a:tr>
              <a:tr h="85409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B40404"/>
                          </a:solidFill>
                          <a:latin typeface="Arial" pitchFamily="34" charset="0"/>
                          <a:cs typeface="Arial" pitchFamily="34" charset="0"/>
                        </a:rPr>
                        <a:t>Консолидированный бюджет Республики Марий Эл</a:t>
                      </a:r>
                      <a:endParaRPr lang="ru-RU" sz="1400" b="1" dirty="0">
                        <a:solidFill>
                          <a:srgbClr val="B4040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36000" marT="0" marB="0" anchor="ctr"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4 540,6 </a:t>
                      </a:r>
                    </a:p>
                  </a:txBody>
                  <a:tcPr marL="9525" marR="144000" marT="9525" marB="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2 473,8 </a:t>
                      </a: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4 928,8 </a:t>
                      </a: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2 242,0 </a:t>
                      </a: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kern="1200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8,5%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>
                          <a:solidFill>
                            <a:srgbClr val="B40404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-9,4%</a:t>
                      </a:r>
                    </a:p>
                  </a:txBody>
                  <a:tcPr marL="9525" marR="14400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5E2FF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11188" y="-1"/>
            <a:ext cx="8532812" cy="78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b="1" dirty="0" smtClean="0">
                <a:solidFill>
                  <a:srgbClr val="800000"/>
                </a:solidFill>
                <a:latin typeface="Arial" charset="0"/>
                <a:ea typeface="+mn-ea"/>
                <a:cs typeface="+mn-cs"/>
              </a:rPr>
              <a:t>Динамика кредиторской задолженности консолидированного бюджета Республики Марий Эл в </a:t>
            </a:r>
            <a:r>
              <a:rPr lang="en-US" altLang="ru-RU" sz="2000" b="1" dirty="0" smtClean="0">
                <a:solidFill>
                  <a:srgbClr val="800000"/>
                </a:solidFill>
                <a:latin typeface="Arial" charset="0"/>
                <a:ea typeface="+mn-ea"/>
                <a:cs typeface="+mn-cs"/>
              </a:rPr>
              <a:t>I</a:t>
            </a:r>
            <a:r>
              <a:rPr lang="ru-RU" altLang="ru-RU" sz="2000" b="1" dirty="0" smtClean="0">
                <a:solidFill>
                  <a:srgbClr val="800000"/>
                </a:solidFill>
                <a:latin typeface="Arial" charset="0"/>
                <a:ea typeface="+mn-ea"/>
                <a:cs typeface="+mn-cs"/>
              </a:rPr>
              <a:t> полугодии 2018 г., млн. рублей</a:t>
            </a:r>
          </a:p>
        </p:txBody>
      </p:sp>
      <p:pic>
        <p:nvPicPr>
          <p:cNvPr id="4" name="Picture 6" descr="gerb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5242" y="53926"/>
            <a:ext cx="586480" cy="938631"/>
          </a:xfrm>
          <a:prstGeom prst="rect">
            <a:avLst/>
          </a:prstGeom>
          <a:noFill/>
          <a:ln>
            <a:noFill/>
          </a:ln>
          <a:effectLst>
            <a:glow rad="38100">
              <a:srgbClr val="BBE0E3">
                <a:alpha val="35000"/>
              </a:srgbClr>
            </a:glow>
          </a:effectLst>
          <a:extLst/>
        </p:spPr>
      </p:pic>
      <p:sp>
        <p:nvSpPr>
          <p:cNvPr id="5" name="Прямоугольник 4"/>
          <p:cNvSpPr/>
          <p:nvPr/>
        </p:nvSpPr>
        <p:spPr>
          <a:xfrm>
            <a:off x="266700" y="5162550"/>
            <a:ext cx="8667750" cy="14859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gradFill>
              <a:gsLst>
                <a:gs pos="0">
                  <a:srgbClr val="66CCFF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round/>
          </a:ln>
        </p:spPr>
        <p:txBody>
          <a:bodyPr tIns="108000" bIns="108000" anchor="ctr">
            <a:noAutofit/>
          </a:bodyPr>
          <a:lstStyle/>
          <a:p>
            <a:pPr algn="just">
              <a:lnSpc>
                <a:spcPts val="2600"/>
              </a:lnSpc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В соответствии с Распоряжением Правительства Республики Марий Эл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22 февраля 2018 года №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78-р, по итогам 2018 года необходимо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добиться </a:t>
            </a:r>
            <a:r>
              <a:rPr lang="ru-RU" b="1" dirty="0">
                <a:solidFill>
                  <a:srgbClr val="B40404"/>
                </a:solidFill>
                <a:latin typeface="Arial" pitchFamily="34" charset="0"/>
                <a:cs typeface="Arial" pitchFamily="34" charset="0"/>
              </a:rPr>
              <a:t>снижения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B40404"/>
                </a:solidFill>
                <a:latin typeface="Arial" pitchFamily="34" charset="0"/>
                <a:cs typeface="Arial" pitchFamily="34" charset="0"/>
              </a:rPr>
              <a:t>просроченной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кредиторской задолженности по бюджетным обязательствам республики </a:t>
            </a:r>
            <a:r>
              <a:rPr lang="ru-RU" b="1" dirty="0">
                <a:solidFill>
                  <a:srgbClr val="B40404"/>
                </a:solidFill>
                <a:latin typeface="Arial" pitchFamily="34" charset="0"/>
                <a:cs typeface="Arial" pitchFamily="34" charset="0"/>
              </a:rPr>
              <a:t>на 20</a:t>
            </a:r>
            <a:r>
              <a:rPr lang="ru-RU" b="1" dirty="0" smtClean="0">
                <a:solidFill>
                  <a:srgbClr val="B40404"/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омер слайда 3"/>
          <p:cNvSpPr txBox="1">
            <a:spLocks noGrp="1"/>
          </p:cNvSpPr>
          <p:nvPr/>
        </p:nvSpPr>
        <p:spPr bwMode="auto">
          <a:xfrm>
            <a:off x="8894763" y="6669088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A793850-D951-4200-9697-66CB4273236E}" type="slidenum">
              <a:rPr lang="ru-RU" sz="900" kern="0">
                <a:solidFill>
                  <a:srgbClr val="808080">
                    <a:lumMod val="60000"/>
                    <a:lumOff val="40000"/>
                  </a:srgbClr>
                </a:solidFill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ru-RU" sz="900" kern="0" dirty="0">
              <a:solidFill>
                <a:srgbClr val="808080">
                  <a:lumMod val="60000"/>
                  <a:lumOff val="40000"/>
                </a:srgb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96047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78830481"/>
              </p:ext>
            </p:extLst>
          </p:nvPr>
        </p:nvGraphicFramePr>
        <p:xfrm>
          <a:off x="1563688" y="700088"/>
          <a:ext cx="7331075" cy="5473700"/>
        </p:xfrm>
        <a:graphic>
          <a:graphicData uri="http://schemas.openxmlformats.org/presentationml/2006/ole">
            <p:oleObj spid="_x0000_s818178" name="Лист" r:id="rId4" imgW="6200902" imgH="4695840" progId="Excel.Sheet.8">
              <p:embed/>
            </p:oleObj>
          </a:graphicData>
        </a:graphic>
      </p:graphicFrame>
      <p:sp>
        <p:nvSpPr>
          <p:cNvPr id="71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2088" y="-138113"/>
            <a:ext cx="9144000" cy="1341438"/>
          </a:xfrm>
        </p:spPr>
        <p:txBody>
          <a:bodyPr/>
          <a:lstStyle/>
          <a:p>
            <a:pPr eaLnBrk="1" hangingPunct="1"/>
            <a:r>
              <a:rPr lang="ru-RU" sz="23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Структура расходов консолидированного бюджета</a:t>
            </a:r>
            <a:br>
              <a:rPr lang="ru-RU" sz="23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3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Республики Марий Эл за </a:t>
            </a:r>
            <a:r>
              <a:rPr lang="en-US" sz="23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ru-RU" sz="23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полугодие 201</a:t>
            </a:r>
            <a:r>
              <a:rPr lang="en-US" sz="23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sz="23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г. млн. рублей</a:t>
            </a:r>
            <a:endParaRPr lang="en-US" sz="2300" b="1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xmlns="" val="1230629972"/>
              </p:ext>
            </p:extLst>
          </p:nvPr>
        </p:nvGraphicFramePr>
        <p:xfrm>
          <a:off x="-1734213" y="501957"/>
          <a:ext cx="8520698" cy="6208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175" name="TextBox 18"/>
          <p:cNvSpPr txBox="1">
            <a:spLocks noChangeArrowheads="1"/>
          </p:cNvSpPr>
          <p:nvPr/>
        </p:nvSpPr>
        <p:spPr bwMode="auto">
          <a:xfrm>
            <a:off x="1489844" y="1837271"/>
            <a:ext cx="18684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</a:rPr>
              <a:t>15</a:t>
            </a:r>
            <a:r>
              <a:rPr lang="ru-RU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</a:rPr>
              <a:t>362</a:t>
            </a:r>
            <a:r>
              <a:rPr lang="ru-RU" sz="3200" b="1" dirty="0" smtClean="0">
                <a:solidFill>
                  <a:srgbClr val="000000"/>
                </a:solidFill>
              </a:rPr>
              <a:t>,</a:t>
            </a:r>
            <a:r>
              <a:rPr lang="en-US" sz="3200" b="1" dirty="0" smtClean="0">
                <a:solidFill>
                  <a:srgbClr val="000000"/>
                </a:solidFill>
              </a:rPr>
              <a:t>6</a:t>
            </a:r>
            <a:endParaRPr lang="ru-RU" sz="3200" b="1" dirty="0">
              <a:solidFill>
                <a:srgbClr val="000000"/>
              </a:solidFill>
            </a:endParaRPr>
          </a:p>
        </p:txBody>
      </p:sp>
      <p:sp>
        <p:nvSpPr>
          <p:cNvPr id="7176" name="TextBox 21"/>
          <p:cNvSpPr txBox="1">
            <a:spLocks noChangeArrowheads="1"/>
          </p:cNvSpPr>
          <p:nvPr/>
        </p:nvSpPr>
        <p:spPr bwMode="auto">
          <a:xfrm>
            <a:off x="5991225" y="1954908"/>
            <a:ext cx="165893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32</a:t>
            </a:r>
            <a:r>
              <a:rPr lang="ru-RU" sz="2000" b="1" dirty="0" smtClean="0">
                <a:solidFill>
                  <a:srgbClr val="000000"/>
                </a:solidFill>
              </a:rPr>
              <a:t>,</a:t>
            </a:r>
            <a:r>
              <a:rPr lang="en-US" sz="2000" b="1" dirty="0" smtClean="0">
                <a:solidFill>
                  <a:srgbClr val="000000"/>
                </a:solidFill>
              </a:rPr>
              <a:t>5</a:t>
            </a:r>
            <a:r>
              <a:rPr lang="ru-RU" sz="2000" b="1" dirty="0" smtClean="0">
                <a:solidFill>
                  <a:srgbClr val="000000"/>
                </a:solidFill>
              </a:rPr>
              <a:t>%</a:t>
            </a:r>
            <a:endParaRPr lang="ru-RU" sz="2000" b="1" dirty="0">
              <a:solidFill>
                <a:srgbClr val="000000"/>
              </a:solidFill>
            </a:endParaRPr>
          </a:p>
          <a:p>
            <a:r>
              <a:rPr lang="ru-RU" dirty="0">
                <a:solidFill>
                  <a:srgbClr val="000000"/>
                </a:solidFill>
              </a:rPr>
              <a:t>образование</a:t>
            </a:r>
          </a:p>
        </p:txBody>
      </p:sp>
      <p:sp>
        <p:nvSpPr>
          <p:cNvPr id="7177" name="TextBox 22"/>
          <p:cNvSpPr txBox="1">
            <a:spLocks noChangeArrowheads="1"/>
          </p:cNvSpPr>
          <p:nvPr/>
        </p:nvSpPr>
        <p:spPr bwMode="auto">
          <a:xfrm>
            <a:off x="5991225" y="4259958"/>
            <a:ext cx="30226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</a:rPr>
              <a:t>1</a:t>
            </a:r>
            <a:r>
              <a:rPr lang="en-US" sz="2000" b="1" dirty="0" smtClean="0">
                <a:solidFill>
                  <a:srgbClr val="000000"/>
                </a:solidFill>
              </a:rPr>
              <a:t>3</a:t>
            </a:r>
            <a:r>
              <a:rPr lang="ru-RU" sz="2000" b="1" dirty="0" smtClean="0">
                <a:solidFill>
                  <a:srgbClr val="000000"/>
                </a:solidFill>
              </a:rPr>
              <a:t>,</a:t>
            </a:r>
            <a:r>
              <a:rPr lang="en-US" sz="2000" b="1" dirty="0" smtClean="0">
                <a:solidFill>
                  <a:srgbClr val="000000"/>
                </a:solidFill>
              </a:rPr>
              <a:t>8</a:t>
            </a:r>
            <a:r>
              <a:rPr lang="ru-RU" sz="2000" b="1" dirty="0" smtClean="0">
                <a:solidFill>
                  <a:srgbClr val="000000"/>
                </a:solidFill>
              </a:rPr>
              <a:t>%</a:t>
            </a:r>
            <a:endParaRPr lang="ru-RU" sz="2000" b="1" dirty="0">
              <a:solidFill>
                <a:srgbClr val="000000"/>
              </a:solidFill>
            </a:endParaRPr>
          </a:p>
          <a:p>
            <a:r>
              <a:rPr lang="ru-RU" dirty="0">
                <a:solidFill>
                  <a:srgbClr val="000000"/>
                </a:solidFill>
              </a:rPr>
              <a:t>национальная экономика</a:t>
            </a:r>
          </a:p>
        </p:txBody>
      </p:sp>
      <p:sp>
        <p:nvSpPr>
          <p:cNvPr id="7178" name="TextBox 25"/>
          <p:cNvSpPr txBox="1">
            <a:spLocks noChangeArrowheads="1"/>
          </p:cNvSpPr>
          <p:nvPr/>
        </p:nvSpPr>
        <p:spPr bwMode="auto">
          <a:xfrm>
            <a:off x="5991225" y="3612258"/>
            <a:ext cx="2151063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</a:rPr>
              <a:t>4</a:t>
            </a:r>
            <a:r>
              <a:rPr lang="ru-RU" sz="2000" b="1" dirty="0" smtClean="0">
                <a:solidFill>
                  <a:srgbClr val="000000"/>
                </a:solidFill>
              </a:rPr>
              <a:t>,</a:t>
            </a:r>
            <a:r>
              <a:rPr lang="en-US" sz="2000" b="1" dirty="0" smtClean="0">
                <a:solidFill>
                  <a:srgbClr val="000000"/>
                </a:solidFill>
              </a:rPr>
              <a:t>1</a:t>
            </a:r>
            <a:r>
              <a:rPr lang="ru-RU" sz="2000" b="1" dirty="0" smtClean="0">
                <a:solidFill>
                  <a:srgbClr val="000000"/>
                </a:solidFill>
              </a:rPr>
              <a:t>%</a:t>
            </a:r>
            <a:endParaRPr lang="ru-RU" sz="2000" b="1" dirty="0">
              <a:solidFill>
                <a:srgbClr val="000000"/>
              </a:solidFill>
            </a:endParaRPr>
          </a:p>
          <a:p>
            <a:r>
              <a:rPr lang="ru-RU" dirty="0">
                <a:solidFill>
                  <a:srgbClr val="000000"/>
                </a:solidFill>
              </a:rPr>
              <a:t>здравоохранение</a:t>
            </a:r>
          </a:p>
        </p:txBody>
      </p:sp>
      <p:sp>
        <p:nvSpPr>
          <p:cNvPr id="7179" name="TextBox 26"/>
          <p:cNvSpPr txBox="1">
            <a:spLocks noChangeArrowheads="1"/>
          </p:cNvSpPr>
          <p:nvPr/>
        </p:nvSpPr>
        <p:spPr bwMode="auto">
          <a:xfrm>
            <a:off x="5962650" y="2820096"/>
            <a:ext cx="323215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</a:rPr>
              <a:t>25</a:t>
            </a:r>
            <a:r>
              <a:rPr lang="ru-RU" sz="2000" b="1" dirty="0" smtClean="0">
                <a:solidFill>
                  <a:srgbClr val="000000"/>
                </a:solidFill>
              </a:rPr>
              <a:t>,</a:t>
            </a:r>
            <a:r>
              <a:rPr lang="en-US" sz="2000" b="1" dirty="0" smtClean="0">
                <a:solidFill>
                  <a:srgbClr val="000000"/>
                </a:solidFill>
              </a:rPr>
              <a:t>5</a:t>
            </a:r>
            <a:r>
              <a:rPr lang="ru-RU" sz="2000" b="1" dirty="0" smtClean="0">
                <a:solidFill>
                  <a:srgbClr val="000000"/>
                </a:solidFill>
              </a:rPr>
              <a:t>%</a:t>
            </a:r>
            <a:endParaRPr lang="ru-RU" sz="2000" b="1" dirty="0">
              <a:solidFill>
                <a:srgbClr val="000000"/>
              </a:solidFill>
            </a:endParaRPr>
          </a:p>
          <a:p>
            <a:r>
              <a:rPr lang="ru-RU" dirty="0">
                <a:solidFill>
                  <a:srgbClr val="000000"/>
                </a:solidFill>
              </a:rPr>
              <a:t>социальная политика</a:t>
            </a:r>
          </a:p>
        </p:txBody>
      </p:sp>
      <p:sp>
        <p:nvSpPr>
          <p:cNvPr id="7180" name="TextBox 27"/>
          <p:cNvSpPr txBox="1">
            <a:spLocks noChangeArrowheads="1"/>
          </p:cNvSpPr>
          <p:nvPr/>
        </p:nvSpPr>
        <p:spPr bwMode="auto">
          <a:xfrm>
            <a:off x="5976938" y="5080696"/>
            <a:ext cx="307975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</a:rPr>
              <a:t>4</a:t>
            </a:r>
            <a:r>
              <a:rPr lang="ru-RU" sz="2000" b="1" dirty="0" smtClean="0">
                <a:solidFill>
                  <a:srgbClr val="000000"/>
                </a:solidFill>
              </a:rPr>
              <a:t>,</a:t>
            </a:r>
            <a:r>
              <a:rPr lang="en-US" sz="2000" b="1" dirty="0" smtClean="0">
                <a:solidFill>
                  <a:srgbClr val="000000"/>
                </a:solidFill>
              </a:rPr>
              <a:t>1</a:t>
            </a:r>
            <a:r>
              <a:rPr lang="ru-RU" sz="2000" b="1" dirty="0" smtClean="0">
                <a:solidFill>
                  <a:srgbClr val="000000"/>
                </a:solidFill>
              </a:rPr>
              <a:t>%</a:t>
            </a:r>
            <a:endParaRPr lang="ru-RU" sz="2000" b="1" dirty="0">
              <a:solidFill>
                <a:srgbClr val="000000"/>
              </a:solidFill>
            </a:endParaRPr>
          </a:p>
          <a:p>
            <a:r>
              <a:rPr lang="ru-RU" dirty="0">
                <a:solidFill>
                  <a:srgbClr val="000000"/>
                </a:solidFill>
              </a:rPr>
              <a:t>другие расходы</a:t>
            </a:r>
          </a:p>
        </p:txBody>
      </p:sp>
      <p:pic>
        <p:nvPicPr>
          <p:cNvPr id="29" name="Picture 25" descr="scienc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15749" y="1837271"/>
            <a:ext cx="929372" cy="929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Рисунок 11" descr="mir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635" y="3076131"/>
            <a:ext cx="767934" cy="64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31" name="Picture 14" descr="C:\230181\моя\Картинки\для слайдов\калькулятор2.jpg"/>
          <p:cNvPicPr>
            <a:picLocks noChangeAspect="1" noChangeArrowheads="1"/>
          </p:cNvPicPr>
          <p:nvPr/>
        </p:nvPicPr>
        <p:blipFill rotWithShape="1">
          <a:blip r:embed="rId8" cstate="print">
            <a:extLst/>
          </a:blip>
          <a:srcRect l="25477" r="20840"/>
          <a:stretch/>
        </p:blipFill>
        <p:spPr bwMode="auto">
          <a:xfrm>
            <a:off x="4732866" y="5066757"/>
            <a:ext cx="695138" cy="628116"/>
          </a:xfrm>
          <a:prstGeom prst="rect">
            <a:avLst/>
          </a:prstGeom>
          <a:ln>
            <a:noFill/>
          </a:ln>
          <a:effectLst>
            <a:softEdge rad="31750"/>
          </a:effectLst>
          <a:extLst/>
        </p:spPr>
      </p:pic>
      <p:pic>
        <p:nvPicPr>
          <p:cNvPr id="32" name="Picture 34" descr="http://im3-tub-ru.yandex.net/i?id=34695174-18-72&amp;n=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13300" y="4261917"/>
            <a:ext cx="516847" cy="518455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7186" name="TextBox 5"/>
          <p:cNvSpPr txBox="1">
            <a:spLocks noChangeArrowheads="1"/>
          </p:cNvSpPr>
          <p:nvPr/>
        </p:nvSpPr>
        <p:spPr bwMode="auto">
          <a:xfrm>
            <a:off x="1763688" y="6105872"/>
            <a:ext cx="12827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 dirty="0">
                <a:cs typeface="Arial" charset="0"/>
              </a:rPr>
              <a:t>факт</a:t>
            </a:r>
          </a:p>
          <a:p>
            <a:pPr algn="ctr"/>
            <a:r>
              <a:rPr lang="ru-RU" altLang="ru-RU" sz="1400" b="1" dirty="0">
                <a:cs typeface="Arial" charset="0"/>
              </a:rPr>
              <a:t> </a:t>
            </a:r>
            <a:r>
              <a:rPr lang="en-US" altLang="ru-RU" sz="1400" b="1" dirty="0">
                <a:cs typeface="Arial" charset="0"/>
              </a:rPr>
              <a:t>I </a:t>
            </a:r>
            <a:r>
              <a:rPr lang="ru-RU" altLang="ru-RU" sz="1400" b="1" dirty="0" smtClean="0">
                <a:cs typeface="Arial" charset="0"/>
              </a:rPr>
              <a:t>полугодия</a:t>
            </a:r>
            <a:r>
              <a:rPr lang="ru-RU" altLang="ru-RU" sz="1400" b="1" dirty="0">
                <a:cs typeface="Arial" charset="0"/>
              </a:rPr>
              <a:t/>
            </a:r>
            <a:br>
              <a:rPr lang="ru-RU" altLang="ru-RU" sz="1400" b="1" dirty="0">
                <a:cs typeface="Arial" charset="0"/>
              </a:rPr>
            </a:br>
            <a:r>
              <a:rPr lang="ru-RU" altLang="ru-RU" sz="1400" b="1" dirty="0">
                <a:cs typeface="Arial" charset="0"/>
              </a:rPr>
              <a:t> </a:t>
            </a:r>
            <a:r>
              <a:rPr lang="ru-RU" altLang="ru-RU" sz="1400" b="1" dirty="0" smtClean="0">
                <a:cs typeface="Arial" charset="0"/>
              </a:rPr>
              <a:t>201</a:t>
            </a:r>
            <a:r>
              <a:rPr lang="en-US" altLang="ru-RU" sz="1400" b="1" dirty="0" smtClean="0">
                <a:cs typeface="Arial" charset="0"/>
              </a:rPr>
              <a:t>8</a:t>
            </a:r>
            <a:r>
              <a:rPr lang="ru-RU" altLang="ru-RU" sz="1400" b="1" dirty="0" smtClean="0">
                <a:cs typeface="Arial" charset="0"/>
              </a:rPr>
              <a:t> </a:t>
            </a:r>
            <a:r>
              <a:rPr lang="ru-RU" altLang="ru-RU" sz="1400" b="1" dirty="0">
                <a:cs typeface="Arial" charset="0"/>
              </a:rPr>
              <a:t>г.</a:t>
            </a:r>
          </a:p>
        </p:txBody>
      </p:sp>
      <p:sp>
        <p:nvSpPr>
          <p:cNvPr id="23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DBADA-CD8E-4293-A46B-FBB70DA4EDED}" type="slidenum">
              <a:rPr kumimoji="0" lang="ru-RU" sz="1000" b="0" i="0" u="none" strike="noStrike" kern="0" cap="none" spc="0" normalizeH="0" baseline="0" noProof="0">
                <a:ln>
                  <a:noFill/>
                </a:ln>
                <a:solidFill>
                  <a:srgbClr val="80808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808080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8" name="Picture 6" descr="gerb"/>
          <p:cNvPicPr>
            <a:picLocks noChangeAspect="1" noChangeArrowheads="1"/>
          </p:cNvPicPr>
          <p:nvPr/>
        </p:nvPicPr>
        <p:blipFill>
          <a:blip r:embed="rId10" cstate="print">
            <a:extLst/>
          </a:blip>
          <a:srcRect/>
          <a:stretch>
            <a:fillRect/>
          </a:stretch>
        </p:blipFill>
        <p:spPr bwMode="auto">
          <a:xfrm>
            <a:off x="55242" y="53926"/>
            <a:ext cx="586480" cy="938631"/>
          </a:xfrm>
          <a:prstGeom prst="rect">
            <a:avLst/>
          </a:prstGeom>
          <a:noFill/>
          <a:ln>
            <a:noFill/>
          </a:ln>
          <a:effectLst>
            <a:glow rad="38100">
              <a:srgbClr val="BBE0E3">
                <a:alpha val="35000"/>
              </a:srgbClr>
            </a:glow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98107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3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Расходы социальной сферы </a:t>
            </a:r>
            <a:br>
              <a:rPr lang="ru-RU" sz="23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3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в общем объеме расходов </a:t>
            </a:r>
            <a:br>
              <a:rPr lang="ru-RU" sz="23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3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на 1 июля 201</a:t>
            </a:r>
            <a:r>
              <a:rPr lang="en-US" sz="23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ru-RU" sz="23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г., млн. рублей</a:t>
            </a:r>
          </a:p>
        </p:txBody>
      </p:sp>
      <p:graphicFrame>
        <p:nvGraphicFramePr>
          <p:cNvPr id="30723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95506794"/>
              </p:ext>
            </p:extLst>
          </p:nvPr>
        </p:nvGraphicFramePr>
        <p:xfrm>
          <a:off x="-101600" y="1044575"/>
          <a:ext cx="9156700" cy="5668963"/>
        </p:xfrm>
        <a:graphic>
          <a:graphicData uri="http://schemas.openxmlformats.org/presentationml/2006/ole">
            <p:oleObj spid="_x0000_s819202" name="Лист" r:id="rId4" imgW="11601399" imgH="7181730" progId="Excel.Sheet.8">
              <p:embed/>
            </p:oleObj>
          </a:graphicData>
        </a:graphic>
      </p:graphicFrame>
      <p:sp>
        <p:nvSpPr>
          <p:cNvPr id="30725" name="Номер слайда 7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 sz="1400" dirty="0">
              <a:latin typeface="Calibri" pitchFamily="34" charset="0"/>
            </a:endParaRPr>
          </a:p>
        </p:txBody>
      </p:sp>
      <p:sp>
        <p:nvSpPr>
          <p:cNvPr id="9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47DBADA-CD8E-4293-A46B-FBB70DA4EDED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+mn-lt"/>
            </a:endParaRPr>
          </a:p>
        </p:txBody>
      </p:sp>
      <p:pic>
        <p:nvPicPr>
          <p:cNvPr id="10" name="Picture 6" descr="gerb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55242" y="53926"/>
            <a:ext cx="586480" cy="938631"/>
          </a:xfrm>
          <a:prstGeom prst="rect">
            <a:avLst/>
          </a:prstGeom>
          <a:noFill/>
          <a:ln>
            <a:noFill/>
          </a:ln>
          <a:effectLst>
            <a:glow rad="38100">
              <a:srgbClr val="BBE0E3">
                <a:alpha val="35000"/>
              </a:srgbClr>
            </a:glow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-99392"/>
            <a:ext cx="8229600" cy="1143000"/>
          </a:xfrm>
        </p:spPr>
        <p:txBody>
          <a:bodyPr/>
          <a:lstStyle/>
          <a:p>
            <a:r>
              <a:rPr lang="ru-RU" sz="22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Фонд оплаты труда консолидированного бюджета Республики Марий Эл</a:t>
            </a:r>
            <a:r>
              <a:rPr lang="en-US" sz="22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 </a:t>
            </a:r>
            <a:r>
              <a:rPr lang="ru-RU" sz="22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на 1 июля 2018 г., млн. рублей</a:t>
            </a:r>
            <a:endParaRPr lang="ru-RU" sz="2200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98558046"/>
              </p:ext>
            </p:extLst>
          </p:nvPr>
        </p:nvGraphicFramePr>
        <p:xfrm>
          <a:off x="-864096" y="-1107504"/>
          <a:ext cx="10260632" cy="8147875"/>
        </p:xfrm>
        <a:graphic>
          <a:graphicData uri="http://schemas.openxmlformats.org/presentationml/2006/ole">
            <p:oleObj spid="_x0000_s820226" name="Лист" r:id="rId4" imgW="9696416" imgH="5086462" progId="Excel.Sheet.8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 bwMode="auto">
          <a:xfrm>
            <a:off x="1080120" y="5883567"/>
            <a:ext cx="15121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r" eaLnBrk="1" hangingPunct="1"/>
            <a:r>
              <a:rPr lang="ru-RU" sz="1600" b="1" dirty="0" smtClean="0"/>
              <a:t>01.07.2017</a:t>
            </a:r>
            <a:endParaRPr lang="ru-RU" sz="1600" b="1" dirty="0"/>
          </a:p>
        </p:txBody>
      </p:sp>
      <p:sp>
        <p:nvSpPr>
          <p:cNvPr id="10" name="TextBox 9"/>
          <p:cNvSpPr txBox="1"/>
          <p:nvPr/>
        </p:nvSpPr>
        <p:spPr bwMode="auto">
          <a:xfrm>
            <a:off x="4176464" y="5889697"/>
            <a:ext cx="15121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r" eaLnBrk="1" hangingPunct="1"/>
            <a:r>
              <a:rPr lang="ru-RU" sz="1600" b="1" dirty="0" smtClean="0"/>
              <a:t>01.07.2018</a:t>
            </a:r>
            <a:endParaRPr lang="ru-RU" sz="1600" b="1" dirty="0"/>
          </a:p>
        </p:txBody>
      </p:sp>
      <p:pic>
        <p:nvPicPr>
          <p:cNvPr id="11" name="Picture 6" descr="gerb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55242" y="53926"/>
            <a:ext cx="586480" cy="938631"/>
          </a:xfrm>
          <a:prstGeom prst="rect">
            <a:avLst/>
          </a:prstGeom>
          <a:noFill/>
          <a:ln>
            <a:noFill/>
          </a:ln>
          <a:effectLst>
            <a:glow rad="38100">
              <a:srgbClr val="BBE0E3">
                <a:alpha val="35000"/>
              </a:srgbClr>
            </a:glow>
          </a:effectLst>
          <a:extLst/>
        </p:spPr>
      </p:pic>
      <p:sp>
        <p:nvSpPr>
          <p:cNvPr id="13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DBADA-CD8E-4293-A46B-FBB70DA4EDED}" type="slidenum">
              <a:rPr kumimoji="0" lang="ru-RU" sz="1000" b="0" i="0" u="none" strike="noStrike" kern="0" cap="none" spc="0" normalizeH="0" baseline="0" noProof="0">
                <a:ln>
                  <a:noFill/>
                </a:ln>
                <a:solidFill>
                  <a:srgbClr val="80808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808080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78" name="Group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49773919"/>
              </p:ext>
            </p:extLst>
          </p:nvPr>
        </p:nvGraphicFramePr>
        <p:xfrm>
          <a:off x="158503" y="676826"/>
          <a:ext cx="8892480" cy="6011214"/>
        </p:xfrm>
        <a:graphic>
          <a:graphicData uri="http://schemas.openxmlformats.org/drawingml/2006/table">
            <a:tbl>
              <a:tblPr/>
              <a:tblGrid>
                <a:gridCol w="4067944"/>
                <a:gridCol w="1656184"/>
                <a:gridCol w="1656184"/>
                <a:gridCol w="1512168"/>
              </a:tblGrid>
              <a:tr h="7739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Категории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работников </a:t>
                      </a:r>
                    </a:p>
                  </a:txBody>
                  <a:tcPr marL="91460" marR="91460" marT="45668" marB="456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План на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2018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(рублей)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60" marR="91460" marT="45668" marB="456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Факт </a:t>
                      </a:r>
                      <a:b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 январь-июнь 2018 г. (рублей)</a:t>
                      </a:r>
                    </a:p>
                  </a:txBody>
                  <a:tcPr marL="91460" marR="91460" marT="45668" marB="456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 исполнения</a:t>
                      </a:r>
                    </a:p>
                  </a:txBody>
                  <a:tcPr marL="91460" marR="91460" marT="45668" marB="456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37000"/>
                      </a:srgbClr>
                    </a:solidFill>
                  </a:tcPr>
                </a:tc>
              </a:tr>
              <a:tr h="45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Среднемесячный доход от трудовой деятельности</a:t>
                      </a:r>
                    </a:p>
                  </a:txBody>
                  <a:tcPr marL="91454" marR="91454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23 523</a:t>
                      </a:r>
                    </a:p>
                  </a:txBody>
                  <a:tcPr marL="91425" marR="91425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5" marR="91425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4" marR="91454" marT="45690" marB="456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</a:tr>
              <a:tr h="45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Педагогические работники образовательных организаций общего образования</a:t>
                      </a:r>
                    </a:p>
                  </a:txBody>
                  <a:tcPr marL="91454" marR="91454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23 523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26 123</a:t>
                      </a:r>
                    </a:p>
                  </a:txBody>
                  <a:tcPr marL="91425" marR="91425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111,1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</a:tr>
              <a:tr h="6734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Педагогические работники дошкольных образовательных организаций </a:t>
                      </a:r>
                      <a:r>
                        <a:rPr kumimoji="0" lang="ru-RU" sz="12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(100% к средней зарплате в сфере общего образования)</a:t>
                      </a:r>
                    </a:p>
                  </a:txBody>
                  <a:tcPr marL="91454" marR="91454" marT="45690" marB="456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20 058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21 464</a:t>
                      </a:r>
                    </a:p>
                  </a:txBody>
                  <a:tcPr marL="91425" marR="91425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107,0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</a:tr>
              <a:tr h="644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Педагогические работники образовательных организаций дополнительного образования </a:t>
                      </a:r>
                      <a:r>
                        <a:rPr kumimoji="0" lang="ru-RU" sz="12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(100% к средней зарплате учителей)</a:t>
                      </a:r>
                    </a:p>
                  </a:txBody>
                  <a:tcPr marL="91454" marR="91454" marT="45690" marB="456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23 523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25 800</a:t>
                      </a:r>
                    </a:p>
                  </a:txBody>
                  <a:tcPr marL="91425" marR="91425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109,7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</a:tr>
              <a:tr h="45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Педагогические работники оказывающих социальные услуги детям-сиротам</a:t>
                      </a:r>
                    </a:p>
                  </a:txBody>
                  <a:tcPr marL="91454" marR="91454" marT="45690" marB="456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23 523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25 808</a:t>
                      </a:r>
                    </a:p>
                  </a:txBody>
                  <a:tcPr marL="91425" marR="91425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109,7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</a:tr>
              <a:tr h="45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Преподаватели и мастера производственного обучения организаций СПО</a:t>
                      </a:r>
                    </a:p>
                  </a:txBody>
                  <a:tcPr marL="91454" marR="91454" marT="45690" marB="456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23 523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29 762</a:t>
                      </a:r>
                    </a:p>
                  </a:txBody>
                  <a:tcPr marL="91425" marR="91425"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126,5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</a:tr>
              <a:tr h="315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Работники учреждений культуры</a:t>
                      </a:r>
                    </a:p>
                  </a:txBody>
                  <a:tcPr marL="91454" marR="91454" marT="45690" marB="456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23 523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24 107</a:t>
                      </a:r>
                    </a:p>
                  </a:txBody>
                  <a:tcPr marL="91433" marR="91433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102,5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</a:tr>
              <a:tr h="315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Врачи</a:t>
                      </a:r>
                    </a:p>
                  </a:txBody>
                  <a:tcPr marL="91454" marR="91454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47 046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48 462</a:t>
                      </a:r>
                    </a:p>
                  </a:txBody>
                  <a:tcPr marL="91433" marR="91433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103,0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</a:tr>
              <a:tr h="315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Средний медицинский персонал</a:t>
                      </a:r>
                    </a:p>
                  </a:txBody>
                  <a:tcPr marL="91454" marR="91454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23 523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24 507</a:t>
                      </a:r>
                    </a:p>
                  </a:txBody>
                  <a:tcPr marL="91433" marR="91433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104,2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</a:tr>
              <a:tr h="315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Младший медицинский персонал</a:t>
                      </a:r>
                    </a:p>
                  </a:txBody>
                  <a:tcPr marL="91454" marR="91454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23 523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23 850</a:t>
                      </a:r>
                    </a:p>
                  </a:txBody>
                  <a:tcPr marL="91433" marR="91433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101,4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</a:tr>
              <a:tr h="1491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Социальные работники</a:t>
                      </a:r>
                    </a:p>
                  </a:txBody>
                  <a:tcPr marL="91454" marR="91454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23 523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23 680</a:t>
                      </a:r>
                    </a:p>
                  </a:txBody>
                  <a:tcPr marL="91433" marR="91433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100,7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</a:tr>
              <a:tr h="2668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Научные сотрудники</a:t>
                      </a:r>
                    </a:p>
                  </a:txBody>
                  <a:tcPr marL="91454" marR="91454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47 046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47 228</a:t>
                      </a:r>
                    </a:p>
                  </a:txBody>
                  <a:tcPr marL="91433" marR="91433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100,4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160" name="Rectangle 4"/>
          <p:cNvSpPr txBox="1">
            <a:spLocks noChangeArrowheads="1"/>
          </p:cNvSpPr>
          <p:nvPr/>
        </p:nvSpPr>
        <p:spPr bwMode="auto">
          <a:xfrm>
            <a:off x="468313" y="116632"/>
            <a:ext cx="8675687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>
                <a:solidFill>
                  <a:srgbClr val="800000"/>
                </a:solidFill>
                <a:cs typeface="Arial" charset="0"/>
              </a:rPr>
              <a:t>Показатели средней заработной платы работников бюджетной сферы в рамках реализации указов Президента РФ  № 597, № 761, № 1688 (рублей)</a:t>
            </a:r>
          </a:p>
        </p:txBody>
      </p:sp>
      <p:sp>
        <p:nvSpPr>
          <p:cNvPr id="7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44681F6-A148-4866-8022-2D5C71540161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8" name="Picture 6" descr="gerb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5242" y="53926"/>
            <a:ext cx="586480" cy="938631"/>
          </a:xfrm>
          <a:prstGeom prst="rect">
            <a:avLst/>
          </a:prstGeom>
          <a:noFill/>
          <a:ln>
            <a:noFill/>
          </a:ln>
          <a:effectLst>
            <a:glow rad="38100">
              <a:srgbClr val="BBE0E3">
                <a:alpha val="35000"/>
              </a:srgbClr>
            </a:glow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gerb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8113" y="-169863"/>
            <a:ext cx="9144000" cy="1341438"/>
          </a:xfrm>
        </p:spPr>
        <p:txBody>
          <a:bodyPr/>
          <a:lstStyle/>
          <a:p>
            <a:pPr eaLnBrk="1" hangingPunct="1">
              <a:defRPr/>
            </a:pPr>
            <a:r>
              <a:rPr lang="ru-RU" sz="2500" b="1" kern="1200" dirty="0" smtClean="0">
                <a:solidFill>
                  <a:srgbClr val="800000"/>
                </a:solidFill>
                <a:cs typeface="Arial" pitchFamily="34" charset="0"/>
              </a:rPr>
              <a:t>Динамика доходов консолидированного бюджета Республики Марий Эл, млн. рублей</a:t>
            </a:r>
            <a:endParaRPr lang="en-US" sz="2500" b="1" kern="1200" dirty="0" smtClean="0">
              <a:solidFill>
                <a:srgbClr val="800000"/>
              </a:solidFill>
              <a:cs typeface="Arial" pitchFamily="34" charset="0"/>
            </a:endParaRPr>
          </a:p>
        </p:txBody>
      </p:sp>
      <p:graphicFrame>
        <p:nvGraphicFramePr>
          <p:cNvPr id="16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0541133"/>
              </p:ext>
            </p:extLst>
          </p:nvPr>
        </p:nvGraphicFramePr>
        <p:xfrm>
          <a:off x="606425" y="1092200"/>
          <a:ext cx="8101013" cy="5541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54" name="TextBox 13"/>
          <p:cNvSpPr txBox="1">
            <a:spLocks noChangeArrowheads="1"/>
          </p:cNvSpPr>
          <p:nvPr/>
        </p:nvSpPr>
        <p:spPr bwMode="auto">
          <a:xfrm>
            <a:off x="1979712" y="2417073"/>
            <a:ext cx="12843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200" b="1" dirty="0" smtClean="0">
                <a:cs typeface="Arial" charset="0"/>
              </a:rPr>
              <a:t>1</a:t>
            </a:r>
            <a:r>
              <a:rPr lang="en-US" sz="2200" b="1" dirty="0" smtClean="0">
                <a:cs typeface="Arial" charset="0"/>
              </a:rPr>
              <a:t>4</a:t>
            </a:r>
            <a:r>
              <a:rPr lang="ru-RU" sz="2200" b="1" dirty="0" smtClean="0">
                <a:cs typeface="Arial" charset="0"/>
              </a:rPr>
              <a:t> </a:t>
            </a:r>
            <a:r>
              <a:rPr lang="en-US" sz="2200" b="1" dirty="0" smtClean="0">
                <a:cs typeface="Arial" charset="0"/>
              </a:rPr>
              <a:t>067</a:t>
            </a:r>
            <a:r>
              <a:rPr lang="ru-RU" sz="2200" b="1" dirty="0" smtClean="0">
                <a:cs typeface="Arial" charset="0"/>
              </a:rPr>
              <a:t>,</a:t>
            </a:r>
            <a:r>
              <a:rPr lang="en-US" sz="2200" b="1" dirty="0" smtClean="0">
                <a:cs typeface="Arial" charset="0"/>
              </a:rPr>
              <a:t>7</a:t>
            </a:r>
            <a:endParaRPr lang="ru-RU" sz="2200" b="1" dirty="0">
              <a:cs typeface="Arial" charset="0"/>
            </a:endParaRPr>
          </a:p>
        </p:txBody>
      </p:sp>
      <p:sp>
        <p:nvSpPr>
          <p:cNvPr id="2055" name="TextBox 15"/>
          <p:cNvSpPr txBox="1">
            <a:spLocks noChangeArrowheads="1"/>
          </p:cNvSpPr>
          <p:nvPr/>
        </p:nvSpPr>
        <p:spPr bwMode="auto">
          <a:xfrm>
            <a:off x="856159" y="1988840"/>
            <a:ext cx="12843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200" b="1" dirty="0">
                <a:cs typeface="Arial" charset="0"/>
              </a:rPr>
              <a:t>15 257,2</a:t>
            </a:r>
          </a:p>
        </p:txBody>
      </p:sp>
      <p:sp>
        <p:nvSpPr>
          <p:cNvPr id="2056" name="Прямоугольник 17"/>
          <p:cNvSpPr>
            <a:spLocks noChangeArrowheads="1"/>
          </p:cNvSpPr>
          <p:nvPr/>
        </p:nvSpPr>
        <p:spPr bwMode="auto">
          <a:xfrm>
            <a:off x="1312590" y="3714752"/>
            <a:ext cx="1500187" cy="542925"/>
          </a:xfrm>
          <a:prstGeom prst="rect">
            <a:avLst/>
          </a:prstGeom>
          <a:solidFill>
            <a:srgbClr val="BBE0E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cs typeface="Arial" charset="0"/>
              </a:rPr>
              <a:t>-</a:t>
            </a:r>
            <a:r>
              <a:rPr lang="ru-RU" b="1" dirty="0" smtClean="0">
                <a:cs typeface="Arial" charset="0"/>
              </a:rPr>
              <a:t> </a:t>
            </a:r>
            <a:r>
              <a:rPr lang="en-US" b="1" dirty="0" smtClean="0">
                <a:cs typeface="Arial" charset="0"/>
              </a:rPr>
              <a:t>7</a:t>
            </a:r>
            <a:r>
              <a:rPr lang="ru-RU" b="1" dirty="0" smtClean="0">
                <a:cs typeface="Arial" charset="0"/>
              </a:rPr>
              <a:t>,</a:t>
            </a:r>
            <a:r>
              <a:rPr lang="en-US" b="1" dirty="0" smtClean="0">
                <a:cs typeface="Arial" charset="0"/>
              </a:rPr>
              <a:t>8</a:t>
            </a:r>
            <a:r>
              <a:rPr lang="ru-RU" b="1" dirty="0" smtClean="0">
                <a:cs typeface="Arial" charset="0"/>
              </a:rPr>
              <a:t>%</a:t>
            </a:r>
            <a:endParaRPr lang="ru-RU" b="1" dirty="0">
              <a:cs typeface="Arial" charset="0"/>
            </a:endParaRPr>
          </a:p>
          <a:p>
            <a:pPr algn="ctr"/>
            <a:r>
              <a:rPr lang="en-US" b="1" dirty="0" smtClean="0">
                <a:cs typeface="Arial" charset="0"/>
              </a:rPr>
              <a:t>-</a:t>
            </a:r>
            <a:r>
              <a:rPr lang="ru-RU" b="1" dirty="0" smtClean="0">
                <a:cs typeface="Arial" charset="0"/>
              </a:rPr>
              <a:t> </a:t>
            </a:r>
            <a:r>
              <a:rPr lang="ru-RU" b="1" dirty="0">
                <a:cs typeface="Arial" charset="0"/>
              </a:rPr>
              <a:t>1 </a:t>
            </a:r>
            <a:r>
              <a:rPr lang="en-US" b="1" dirty="0" smtClean="0">
                <a:cs typeface="Arial" charset="0"/>
              </a:rPr>
              <a:t>189</a:t>
            </a:r>
            <a:r>
              <a:rPr lang="ru-RU" b="1" dirty="0" smtClean="0">
                <a:cs typeface="Arial" charset="0"/>
              </a:rPr>
              <a:t>,</a:t>
            </a:r>
            <a:r>
              <a:rPr lang="en-US" b="1" dirty="0" smtClean="0">
                <a:cs typeface="Arial" charset="0"/>
              </a:rPr>
              <a:t>5</a:t>
            </a:r>
            <a:endParaRPr lang="ru-RU" b="1" dirty="0">
              <a:cs typeface="Arial" charset="0"/>
            </a:endParaRPr>
          </a:p>
        </p:txBody>
      </p:sp>
      <p:sp>
        <p:nvSpPr>
          <p:cNvPr id="2057" name="TextBox 18"/>
          <p:cNvSpPr txBox="1">
            <a:spLocks noChangeArrowheads="1"/>
          </p:cNvSpPr>
          <p:nvPr/>
        </p:nvSpPr>
        <p:spPr bwMode="auto">
          <a:xfrm>
            <a:off x="7308304" y="4509120"/>
            <a:ext cx="112723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200" b="1" dirty="0">
                <a:cs typeface="Arial" charset="0"/>
              </a:rPr>
              <a:t>5 </a:t>
            </a:r>
            <a:r>
              <a:rPr lang="en-US" sz="2200" b="1" dirty="0" smtClean="0">
                <a:cs typeface="Arial" charset="0"/>
              </a:rPr>
              <a:t>096</a:t>
            </a:r>
            <a:r>
              <a:rPr lang="ru-RU" sz="2200" b="1" dirty="0" smtClean="0">
                <a:cs typeface="Arial" charset="0"/>
              </a:rPr>
              <a:t>,</a:t>
            </a:r>
            <a:r>
              <a:rPr lang="en-US" sz="2200" b="1" dirty="0" smtClean="0">
                <a:cs typeface="Arial" charset="0"/>
              </a:rPr>
              <a:t>3</a:t>
            </a:r>
            <a:endParaRPr lang="ru-RU" sz="2200" b="1" dirty="0">
              <a:cs typeface="Arial" charset="0"/>
            </a:endParaRPr>
          </a:p>
        </p:txBody>
      </p:sp>
      <p:sp>
        <p:nvSpPr>
          <p:cNvPr id="2058" name="TextBox 19"/>
          <p:cNvSpPr txBox="1">
            <a:spLocks noChangeArrowheads="1"/>
          </p:cNvSpPr>
          <p:nvPr/>
        </p:nvSpPr>
        <p:spPr bwMode="auto">
          <a:xfrm>
            <a:off x="6156176" y="4365104"/>
            <a:ext cx="112723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200" b="1" dirty="0">
                <a:cs typeface="Arial" charset="0"/>
              </a:rPr>
              <a:t>5 356,2</a:t>
            </a:r>
          </a:p>
        </p:txBody>
      </p:sp>
      <p:sp>
        <p:nvSpPr>
          <p:cNvPr id="2059" name="TextBox 21"/>
          <p:cNvSpPr txBox="1">
            <a:spLocks noChangeArrowheads="1"/>
          </p:cNvSpPr>
          <p:nvPr/>
        </p:nvSpPr>
        <p:spPr bwMode="auto">
          <a:xfrm>
            <a:off x="4679975" y="3687298"/>
            <a:ext cx="111680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200" b="1" dirty="0">
                <a:cs typeface="Arial" charset="0"/>
              </a:rPr>
              <a:t>8 </a:t>
            </a:r>
            <a:r>
              <a:rPr lang="en-US" sz="2200" b="1" dirty="0" smtClean="0">
                <a:cs typeface="Arial" charset="0"/>
              </a:rPr>
              <a:t>971</a:t>
            </a:r>
            <a:r>
              <a:rPr lang="ru-RU" sz="2200" b="1" dirty="0" smtClean="0">
                <a:cs typeface="Arial" charset="0"/>
              </a:rPr>
              <a:t>,</a:t>
            </a:r>
            <a:r>
              <a:rPr lang="en-US" sz="2200" b="1" dirty="0" smtClean="0">
                <a:cs typeface="Arial" charset="0"/>
              </a:rPr>
              <a:t>4</a:t>
            </a:r>
            <a:endParaRPr lang="ru-RU" sz="2200" b="1" dirty="0">
              <a:cs typeface="Arial" charset="0"/>
            </a:endParaRPr>
          </a:p>
        </p:txBody>
      </p:sp>
      <p:sp>
        <p:nvSpPr>
          <p:cNvPr id="2060" name="TextBox 22"/>
          <p:cNvSpPr txBox="1">
            <a:spLocks noChangeArrowheads="1"/>
          </p:cNvSpPr>
          <p:nvPr/>
        </p:nvSpPr>
        <p:spPr bwMode="auto">
          <a:xfrm>
            <a:off x="3563888" y="3284984"/>
            <a:ext cx="112723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200" b="1" dirty="0">
                <a:cs typeface="Arial" charset="0"/>
              </a:rPr>
              <a:t>9 901,0</a:t>
            </a:r>
          </a:p>
        </p:txBody>
      </p:sp>
      <p:sp>
        <p:nvSpPr>
          <p:cNvPr id="2061" name="Прямоугольник 23"/>
          <p:cNvSpPr>
            <a:spLocks noChangeArrowheads="1"/>
          </p:cNvSpPr>
          <p:nvPr/>
        </p:nvSpPr>
        <p:spPr bwMode="auto">
          <a:xfrm>
            <a:off x="3911600" y="4506119"/>
            <a:ext cx="1500188" cy="541337"/>
          </a:xfrm>
          <a:prstGeom prst="rect">
            <a:avLst/>
          </a:prstGeom>
          <a:solidFill>
            <a:srgbClr val="BBE0E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cs typeface="Arial" charset="0"/>
              </a:rPr>
              <a:t>-</a:t>
            </a:r>
            <a:r>
              <a:rPr lang="ru-RU" b="1" dirty="0" smtClean="0">
                <a:cs typeface="Arial" charset="0"/>
              </a:rPr>
              <a:t> </a:t>
            </a:r>
            <a:r>
              <a:rPr lang="en-US" b="1" dirty="0" smtClean="0">
                <a:cs typeface="Arial" charset="0"/>
              </a:rPr>
              <a:t>9</a:t>
            </a:r>
            <a:r>
              <a:rPr lang="ru-RU" b="1" dirty="0" smtClean="0">
                <a:cs typeface="Arial" charset="0"/>
              </a:rPr>
              <a:t>,</a:t>
            </a:r>
            <a:r>
              <a:rPr lang="en-US" b="1" dirty="0" smtClean="0">
                <a:cs typeface="Arial" charset="0"/>
              </a:rPr>
              <a:t>4</a:t>
            </a:r>
            <a:r>
              <a:rPr lang="ru-RU" b="1" dirty="0" smtClean="0">
                <a:cs typeface="Arial" charset="0"/>
              </a:rPr>
              <a:t>%</a:t>
            </a:r>
            <a:endParaRPr lang="ru-RU" b="1" dirty="0">
              <a:cs typeface="Arial" charset="0"/>
            </a:endParaRPr>
          </a:p>
          <a:p>
            <a:pPr algn="ctr"/>
            <a:r>
              <a:rPr lang="en-US" b="1" dirty="0" smtClean="0">
                <a:cs typeface="Arial" charset="0"/>
              </a:rPr>
              <a:t>-</a:t>
            </a:r>
            <a:r>
              <a:rPr lang="ru-RU" b="1" dirty="0" smtClean="0">
                <a:cs typeface="Arial" charset="0"/>
              </a:rPr>
              <a:t> </a:t>
            </a:r>
            <a:r>
              <a:rPr lang="en-US" b="1" dirty="0" smtClean="0">
                <a:cs typeface="Arial" charset="0"/>
              </a:rPr>
              <a:t>929</a:t>
            </a:r>
            <a:r>
              <a:rPr lang="ru-RU" b="1" dirty="0" smtClean="0">
                <a:cs typeface="Arial" charset="0"/>
              </a:rPr>
              <a:t>,</a:t>
            </a:r>
            <a:r>
              <a:rPr lang="en-US" b="1" dirty="0" smtClean="0">
                <a:cs typeface="Arial" charset="0"/>
              </a:rPr>
              <a:t>6</a:t>
            </a:r>
            <a:endParaRPr lang="ru-RU" b="1" dirty="0">
              <a:cs typeface="Arial" charset="0"/>
            </a:endParaRPr>
          </a:p>
        </p:txBody>
      </p:sp>
      <p:sp>
        <p:nvSpPr>
          <p:cNvPr id="2062" name="Прямоугольник 23"/>
          <p:cNvSpPr>
            <a:spLocks noChangeArrowheads="1"/>
          </p:cNvSpPr>
          <p:nvPr/>
        </p:nvSpPr>
        <p:spPr bwMode="auto">
          <a:xfrm>
            <a:off x="6530975" y="4937125"/>
            <a:ext cx="1500188" cy="541338"/>
          </a:xfrm>
          <a:prstGeom prst="rect">
            <a:avLst/>
          </a:prstGeom>
          <a:solidFill>
            <a:srgbClr val="BBE0E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cs typeface="Arial" charset="0"/>
              </a:rPr>
              <a:t>-</a:t>
            </a:r>
            <a:r>
              <a:rPr lang="ru-RU" b="1" dirty="0" smtClean="0">
                <a:cs typeface="Arial" charset="0"/>
              </a:rPr>
              <a:t> </a:t>
            </a:r>
            <a:r>
              <a:rPr lang="en-US" b="1" dirty="0" smtClean="0">
                <a:cs typeface="Arial" charset="0"/>
              </a:rPr>
              <a:t>4</a:t>
            </a:r>
            <a:r>
              <a:rPr lang="ru-RU" b="1" dirty="0" smtClean="0">
                <a:cs typeface="Arial" charset="0"/>
              </a:rPr>
              <a:t>,</a:t>
            </a:r>
            <a:r>
              <a:rPr lang="en-US" b="1" dirty="0" smtClean="0">
                <a:cs typeface="Arial" charset="0"/>
              </a:rPr>
              <a:t>9</a:t>
            </a:r>
            <a:r>
              <a:rPr lang="ru-RU" b="1" dirty="0" smtClean="0">
                <a:cs typeface="Arial" charset="0"/>
              </a:rPr>
              <a:t>%</a:t>
            </a:r>
            <a:endParaRPr lang="ru-RU" b="1" dirty="0">
              <a:cs typeface="Arial" charset="0"/>
            </a:endParaRPr>
          </a:p>
          <a:p>
            <a:pPr algn="ctr"/>
            <a:r>
              <a:rPr lang="en-US" b="1" dirty="0" smtClean="0">
                <a:cs typeface="Arial" charset="0"/>
              </a:rPr>
              <a:t>-</a:t>
            </a:r>
            <a:r>
              <a:rPr lang="ru-RU" b="1" dirty="0" smtClean="0">
                <a:cs typeface="Arial" charset="0"/>
              </a:rPr>
              <a:t> </a:t>
            </a:r>
            <a:r>
              <a:rPr lang="en-US" b="1" dirty="0" smtClean="0">
                <a:cs typeface="Arial" charset="0"/>
              </a:rPr>
              <a:t>259,9</a:t>
            </a:r>
            <a:endParaRPr lang="ru-RU" b="1" dirty="0">
              <a:cs typeface="Arial" charset="0"/>
            </a:endParaRPr>
          </a:p>
        </p:txBody>
      </p:sp>
      <p:sp>
        <p:nvSpPr>
          <p:cNvPr id="18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47DBADA-CD8E-4293-A46B-FBB70DA4EDED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ctrTitle"/>
          </p:nvPr>
        </p:nvSpPr>
        <p:spPr>
          <a:xfrm>
            <a:off x="0" y="197319"/>
            <a:ext cx="9144000" cy="7651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Средняя заработная плата педагогических работников образовательных организаций общего образования</a:t>
            </a:r>
            <a:r>
              <a:rPr lang="ru-RU" sz="2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endParaRPr lang="ru-RU" sz="2400" b="1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13895353"/>
              </p:ext>
            </p:extLst>
          </p:nvPr>
        </p:nvGraphicFramePr>
        <p:xfrm>
          <a:off x="227336" y="1023939"/>
          <a:ext cx="8675688" cy="5654674"/>
        </p:xfrm>
        <a:graphic>
          <a:graphicData uri="http://schemas.openxmlformats.org/drawingml/2006/table">
            <a:tbl>
              <a:tblPr/>
              <a:tblGrid>
                <a:gridCol w="3494162"/>
                <a:gridCol w="1728192"/>
                <a:gridCol w="1872208"/>
                <a:gridCol w="1581126"/>
              </a:tblGrid>
              <a:tr h="7143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Наименование ГО, МР</a:t>
                      </a:r>
                    </a:p>
                  </a:txBody>
                  <a:tcPr marL="7258" marR="7258" marT="725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CD1E2"/>
                        </a:gs>
                        <a:gs pos="50000">
                          <a:srgbClr val="98DDE6">
                            <a:tint val="44500"/>
                            <a:satMod val="160000"/>
                          </a:srgbClr>
                        </a:gs>
                        <a:gs pos="100000">
                          <a:srgbClr val="98DDE6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Прогноз </a:t>
                      </a:r>
                      <a:b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 2018 год, (рублей)</a:t>
                      </a:r>
                    </a:p>
                  </a:txBody>
                  <a:tcPr marL="7257" marR="7257" marT="725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CD1E2"/>
                        </a:gs>
                        <a:gs pos="50000">
                          <a:srgbClr val="98DDE6">
                            <a:tint val="44500"/>
                            <a:satMod val="160000"/>
                          </a:srgbClr>
                        </a:gs>
                        <a:gs pos="100000">
                          <a:srgbClr val="98DDE6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Факт </a:t>
                      </a:r>
                      <a:b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 1 июля 2018 г., (рублей)</a:t>
                      </a:r>
                    </a:p>
                  </a:txBody>
                  <a:tcPr marL="7257" marR="7257" marT="725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CD1E2"/>
                        </a:gs>
                        <a:gs pos="50000">
                          <a:srgbClr val="98DDE6">
                            <a:tint val="44500"/>
                            <a:satMod val="160000"/>
                          </a:srgbClr>
                        </a:gs>
                        <a:gs pos="100000">
                          <a:srgbClr val="98DDE6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 исполнения</a:t>
                      </a:r>
                    </a:p>
                  </a:txBody>
                  <a:tcPr marL="7257" marR="7257" marT="725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CD1E2"/>
                        </a:gs>
                        <a:gs pos="50000">
                          <a:srgbClr val="98DDE6">
                            <a:tint val="44500"/>
                            <a:satMod val="160000"/>
                          </a:srgbClr>
                        </a:gs>
                        <a:gs pos="100000">
                          <a:srgbClr val="98DDE6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8982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7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Волжский</a:t>
                      </a:r>
                    </a:p>
                  </a:txBody>
                  <a:tcPr marL="7257" marR="7257" marT="7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23 849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28 852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82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7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Горномарийский</a:t>
                      </a:r>
                    </a:p>
                  </a:txBody>
                  <a:tcPr marL="7257" marR="7257" marT="7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19 265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21 791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82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700" b="1" i="0" u="none" strike="noStrik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Звениговский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57" marR="7257" marT="7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25 654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25 654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82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700" b="1" i="0" u="none" strike="noStrik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Килемарский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57" marR="7257" marT="7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21 628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21 628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82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700" b="1" i="0" u="none" strike="noStrik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Куженерский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57" marR="7257" marT="7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20 003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20 003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82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700" b="1" i="0" u="none" strike="noStrike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Мари-Турекский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57" marR="7257" marT="7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20 740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24 679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82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700" b="1" i="0" u="none" strike="noStrik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Медведевский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57" marR="7257" marT="7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21 944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26 748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82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7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Моркинский</a:t>
                      </a:r>
                    </a:p>
                  </a:txBody>
                  <a:tcPr marL="7257" marR="7257" marT="7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22 904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27 372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82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7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Новоторъяльский</a:t>
                      </a:r>
                    </a:p>
                  </a:txBody>
                  <a:tcPr marL="7257" marR="7257" marT="7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19 452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21 618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82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7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Оршанский</a:t>
                      </a:r>
                    </a:p>
                  </a:txBody>
                  <a:tcPr marL="7257" marR="7257" marT="7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19 509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23 922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82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7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Параньгинский</a:t>
                      </a:r>
                    </a:p>
                  </a:txBody>
                  <a:tcPr marL="7257" marR="7257" marT="7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20 675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25 010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82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7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Сернурский</a:t>
                      </a:r>
                    </a:p>
                  </a:txBody>
                  <a:tcPr marL="7257" marR="7257" marT="7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20 205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20 205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3254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7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Советский</a:t>
                      </a:r>
                    </a:p>
                  </a:txBody>
                  <a:tcPr marL="7257" marR="7257" marT="7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24 065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29 136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82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7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Юринский</a:t>
                      </a:r>
                    </a:p>
                  </a:txBody>
                  <a:tcPr marL="7257" marR="7257" marT="7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19 354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19 354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82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700" b="1" i="0" u="none" strike="noStrike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г.Йошкар</a:t>
                      </a:r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-Ола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57" marR="7257" marT="7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26 243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26 249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82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700" b="1" i="0" u="none" strike="noStrike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г.Волжск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57" marR="7257" marT="7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22 930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27 652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82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7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г.Козьмодемьянск</a:t>
                      </a:r>
                    </a:p>
                  </a:txBody>
                  <a:tcPr marL="7257" marR="7257" marT="7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23 511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23 512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7" name="Picture 6" descr="gerb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5242" y="53926"/>
            <a:ext cx="586480" cy="938631"/>
          </a:xfrm>
          <a:prstGeom prst="rect">
            <a:avLst/>
          </a:prstGeom>
          <a:noFill/>
          <a:ln>
            <a:noFill/>
          </a:ln>
          <a:effectLst>
            <a:glow rad="38100">
              <a:srgbClr val="BBE0E3">
                <a:alpha val="35000"/>
              </a:srgbClr>
            </a:glow>
          </a:effectLst>
          <a:extLst/>
        </p:spPr>
      </p:pic>
      <p:sp>
        <p:nvSpPr>
          <p:cNvPr id="8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44681F6-A148-4866-8022-2D5C71540161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ctrTitle"/>
          </p:nvPr>
        </p:nvSpPr>
        <p:spPr>
          <a:xfrm>
            <a:off x="0" y="115888"/>
            <a:ext cx="9144000" cy="7207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Средняя заработная плата педагогических работников дошкольных образовательных организаций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58425743"/>
              </p:ext>
            </p:extLst>
          </p:nvPr>
        </p:nvGraphicFramePr>
        <p:xfrm>
          <a:off x="276225" y="938213"/>
          <a:ext cx="8606730" cy="5683666"/>
        </p:xfrm>
        <a:graphic>
          <a:graphicData uri="http://schemas.openxmlformats.org/drawingml/2006/table">
            <a:tbl>
              <a:tblPr/>
              <a:tblGrid>
                <a:gridCol w="3350146"/>
                <a:gridCol w="1728192"/>
                <a:gridCol w="1856740"/>
                <a:gridCol w="1671652"/>
              </a:tblGrid>
              <a:tr h="85725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Наименование ГО, МР</a:t>
                      </a:r>
                    </a:p>
                  </a:txBody>
                  <a:tcPr marL="7257" marR="7257" marT="725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CD1E2"/>
                        </a:gs>
                        <a:gs pos="50000">
                          <a:srgbClr val="98DDE6">
                            <a:tint val="44500"/>
                            <a:satMod val="160000"/>
                          </a:srgbClr>
                        </a:gs>
                        <a:gs pos="100000">
                          <a:srgbClr val="98DDE6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Прогноз </a:t>
                      </a:r>
                      <a:b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 2018 год, (рублей)</a:t>
                      </a:r>
                    </a:p>
                  </a:txBody>
                  <a:tcPr marL="7257" marR="7257" marT="725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CD1E2"/>
                        </a:gs>
                        <a:gs pos="50000">
                          <a:srgbClr val="98DDE6">
                            <a:tint val="44500"/>
                            <a:satMod val="160000"/>
                          </a:srgbClr>
                        </a:gs>
                        <a:gs pos="100000">
                          <a:srgbClr val="98DDE6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Факт </a:t>
                      </a:r>
                      <a:b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 1 июля 2018 г., (рублей)</a:t>
                      </a:r>
                    </a:p>
                  </a:txBody>
                  <a:tcPr marL="7257" marR="7257" marT="725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CD1E2"/>
                        </a:gs>
                        <a:gs pos="50000">
                          <a:srgbClr val="98DDE6">
                            <a:tint val="44500"/>
                            <a:satMod val="160000"/>
                          </a:srgbClr>
                        </a:gs>
                        <a:gs pos="100000">
                          <a:srgbClr val="98DDE6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 исполнения</a:t>
                      </a:r>
                    </a:p>
                  </a:txBody>
                  <a:tcPr marL="7257" marR="7257" marT="725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CD1E2"/>
                        </a:gs>
                        <a:gs pos="50000">
                          <a:srgbClr val="98DDE6">
                            <a:tint val="44500"/>
                            <a:satMod val="160000"/>
                          </a:srgbClr>
                        </a:gs>
                        <a:gs pos="100000">
                          <a:srgbClr val="98DDE6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83824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7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Волжский</a:t>
                      </a:r>
                    </a:p>
                  </a:txBody>
                  <a:tcPr marL="7256" marR="7256" marT="7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19 194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21 351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824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7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Горномарийский</a:t>
                      </a:r>
                    </a:p>
                  </a:txBody>
                  <a:tcPr marL="7256" marR="7256" marT="7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17 107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18 332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844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700" b="1" i="0" u="none" strike="noStrik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Звениговский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56" marR="7256" marT="7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22 100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22 100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824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700" b="1" i="0" u="none" strike="noStrik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Килемарский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56" marR="7256" marT="7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17 514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17 514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844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700" b="1" i="0" u="none" strike="noStrik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Куженерский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56" marR="7256" marT="7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16 895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16 895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824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700" b="1" i="0" u="none" strike="noStrike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Мари-Турекский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56" marR="7256" marT="7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16 933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18 281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844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700" b="1" i="0" u="none" strike="noStrik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Медведевский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56" marR="7256" marT="7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18 201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20 333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844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7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Моркинский</a:t>
                      </a:r>
                    </a:p>
                  </a:txBody>
                  <a:tcPr marL="7256" marR="7256" marT="7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17 624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18 753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824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7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Новоторъяльский</a:t>
                      </a:r>
                    </a:p>
                  </a:txBody>
                  <a:tcPr marL="7256" marR="7256" marT="7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16 439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18 669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824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7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Оршанский</a:t>
                      </a:r>
                    </a:p>
                  </a:txBody>
                  <a:tcPr marL="7256" marR="7256" marT="7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17 130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18 166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824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7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Параньгинский</a:t>
                      </a:r>
                    </a:p>
                  </a:txBody>
                  <a:tcPr marL="7256" marR="7256" marT="7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17 127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18 313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824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7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Сернурский</a:t>
                      </a:r>
                    </a:p>
                  </a:txBody>
                  <a:tcPr marL="7256" marR="7256" marT="7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16 465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16 465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489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7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Советский</a:t>
                      </a:r>
                    </a:p>
                  </a:txBody>
                  <a:tcPr marL="7256" marR="7256" marT="7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18 825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20 202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824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7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Юринский</a:t>
                      </a:r>
                    </a:p>
                  </a:txBody>
                  <a:tcPr marL="7256" marR="7256" marT="7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16 955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16 956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824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700" b="1" i="0" u="none" strike="noStrike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г.Йошкар</a:t>
                      </a:r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-Ола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56" marR="7256" marT="7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22 713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24 230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824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700" b="1" i="0" u="none" strike="noStrike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г.Волжск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56" marR="7256" marT="7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18 196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20 012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824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700" b="1" i="0" u="none" strike="noStrike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г.Козьмодемьянск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56" marR="7256" marT="7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20 852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21 896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44681F6-A148-4866-8022-2D5C71540161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31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8" name="Picture 6" descr="gerb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5242" y="53926"/>
            <a:ext cx="586480" cy="938631"/>
          </a:xfrm>
          <a:prstGeom prst="rect">
            <a:avLst/>
          </a:prstGeom>
          <a:noFill/>
          <a:ln>
            <a:noFill/>
          </a:ln>
          <a:effectLst>
            <a:glow rad="38100">
              <a:srgbClr val="BBE0E3">
                <a:alpha val="35000"/>
              </a:srgbClr>
            </a:glo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>
          <a:xfrm>
            <a:off x="468313" y="0"/>
            <a:ext cx="8675687" cy="1000125"/>
          </a:xfrm>
        </p:spPr>
        <p:txBody>
          <a:bodyPr/>
          <a:lstStyle/>
          <a:p>
            <a:pPr eaLnBrk="1" hangingPunct="1"/>
            <a:r>
              <a:rPr lang="ru-RU" sz="2200" b="1" smtClean="0">
                <a:solidFill>
                  <a:srgbClr val="800000"/>
                </a:solidFill>
                <a:latin typeface="Arial" charset="0"/>
                <a:cs typeface="Arial" charset="0"/>
              </a:rPr>
              <a:t>Средняя заработная плата педагогических работников дополнительного образования в системе образования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35716622"/>
              </p:ext>
            </p:extLst>
          </p:nvPr>
        </p:nvGraphicFramePr>
        <p:xfrm>
          <a:off x="195263" y="1042988"/>
          <a:ext cx="8750300" cy="5564184"/>
        </p:xfrm>
        <a:graphic>
          <a:graphicData uri="http://schemas.openxmlformats.org/drawingml/2006/table">
            <a:tbl>
              <a:tblPr/>
              <a:tblGrid>
                <a:gridCol w="3565599"/>
                <a:gridCol w="1728192"/>
                <a:gridCol w="2029824"/>
                <a:gridCol w="1426685"/>
              </a:tblGrid>
              <a:tr h="71436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Наименование ГО, МР</a:t>
                      </a:r>
                    </a:p>
                  </a:txBody>
                  <a:tcPr marL="7257" marR="7257" marT="725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8DDE6">
                            <a:tint val="66000"/>
                            <a:satMod val="160000"/>
                          </a:srgbClr>
                        </a:gs>
                        <a:gs pos="50000">
                          <a:srgbClr val="98DDE6">
                            <a:tint val="44500"/>
                            <a:satMod val="160000"/>
                          </a:srgbClr>
                        </a:gs>
                        <a:gs pos="100000">
                          <a:srgbClr val="98DDE6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Прогноз </a:t>
                      </a:r>
                      <a:b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 2018 год, (рублей)</a:t>
                      </a:r>
                    </a:p>
                  </a:txBody>
                  <a:tcPr marL="7257" marR="7257" marT="725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8DDE6">
                            <a:tint val="66000"/>
                            <a:satMod val="160000"/>
                          </a:srgbClr>
                        </a:gs>
                        <a:gs pos="50000">
                          <a:srgbClr val="98DDE6">
                            <a:tint val="44500"/>
                            <a:satMod val="160000"/>
                          </a:srgbClr>
                        </a:gs>
                        <a:gs pos="100000">
                          <a:srgbClr val="98DDE6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Факт </a:t>
                      </a:r>
                      <a:b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 1 июля 2018 г., (рублей)</a:t>
                      </a:r>
                    </a:p>
                  </a:txBody>
                  <a:tcPr marL="7257" marR="7257" marT="725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8DDE6">
                            <a:tint val="66000"/>
                            <a:satMod val="160000"/>
                          </a:srgbClr>
                        </a:gs>
                        <a:gs pos="50000">
                          <a:srgbClr val="98DDE6">
                            <a:tint val="44500"/>
                            <a:satMod val="160000"/>
                          </a:srgbClr>
                        </a:gs>
                        <a:gs pos="100000">
                          <a:srgbClr val="98DDE6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 исполнения</a:t>
                      </a:r>
                    </a:p>
                  </a:txBody>
                  <a:tcPr marL="7257" marR="7257" marT="725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8DDE6">
                            <a:tint val="66000"/>
                            <a:satMod val="160000"/>
                          </a:srgbClr>
                        </a:gs>
                        <a:gs pos="50000">
                          <a:srgbClr val="98DDE6">
                            <a:tint val="44500"/>
                            <a:satMod val="160000"/>
                          </a:srgbClr>
                        </a:gs>
                        <a:gs pos="100000">
                          <a:srgbClr val="98DDE6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8387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7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Волжский</a:t>
                      </a:r>
                    </a:p>
                  </a:txBody>
                  <a:tcPr marL="7255" marR="7255" marT="72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23 647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26 579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87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7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Горномарийский</a:t>
                      </a:r>
                    </a:p>
                  </a:txBody>
                  <a:tcPr marL="7255" marR="7255" marT="72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19 979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21 165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87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700" b="1" i="0" u="none" strike="noStrik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Звениговский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55" marR="7255" marT="72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24 902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24 922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87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700" b="1" i="0" u="none" strike="noStrik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Килемарский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55" marR="7255" marT="72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19 115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19 115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87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700" b="1" i="0" u="none" strike="noStrik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Куженерский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55" marR="7255" marT="72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21 240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21 244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87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700" b="1" i="0" u="none" strike="noStrike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Мари-Турекский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55" marR="7255" marT="72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21 311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22 878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87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700" b="1" i="0" u="none" strike="noStrik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Медведевский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55" marR="7255" marT="72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21 944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23 102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87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7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Моркинский</a:t>
                      </a:r>
                    </a:p>
                  </a:txBody>
                  <a:tcPr marL="7255" marR="7255" marT="72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22 904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25 081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87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7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Новоторъяльский</a:t>
                      </a:r>
                    </a:p>
                  </a:txBody>
                  <a:tcPr marL="7255" marR="7255" marT="72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17 641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19 853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87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7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Оршанский</a:t>
                      </a:r>
                    </a:p>
                  </a:txBody>
                  <a:tcPr marL="7255" marR="7255" marT="72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20 273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23 145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87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7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Параньгинский</a:t>
                      </a:r>
                    </a:p>
                  </a:txBody>
                  <a:tcPr marL="7255" marR="7255" marT="72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20 862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22 009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87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7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Сернурский</a:t>
                      </a:r>
                    </a:p>
                  </a:txBody>
                  <a:tcPr marL="7255" marR="7255" marT="72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20 205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20 205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87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7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Советский</a:t>
                      </a:r>
                    </a:p>
                  </a:txBody>
                  <a:tcPr marL="7255" marR="7255" marT="72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21 823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27 061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87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7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Юринский</a:t>
                      </a:r>
                    </a:p>
                  </a:txBody>
                  <a:tcPr marL="7255" marR="7255" marT="72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18 127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18 127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87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700" b="1" i="0" u="none" strike="noStrike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г.Йошкар</a:t>
                      </a:r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-Ола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55" marR="7255" marT="72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26 201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26 219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87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700" b="1" i="0" u="none" strike="noStrike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г.Волжск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55" marR="7255" marT="72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20 410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22 269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7803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700" b="1" i="0" u="none" strike="noStrike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г.Козьмодемьянск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55" marR="7255" marT="72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23 511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26 153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44681F6-A148-4866-8022-2D5C71540161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32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8" name="Picture 6" descr="gerb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5242" y="53926"/>
            <a:ext cx="586480" cy="938631"/>
          </a:xfrm>
          <a:prstGeom prst="rect">
            <a:avLst/>
          </a:prstGeom>
          <a:noFill/>
          <a:ln>
            <a:noFill/>
          </a:ln>
          <a:effectLst>
            <a:glow rad="38100">
              <a:srgbClr val="BBE0E3">
                <a:alpha val="35000"/>
              </a:srgbClr>
            </a:glo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ctrTitle"/>
          </p:nvPr>
        </p:nvSpPr>
        <p:spPr>
          <a:xfrm>
            <a:off x="468313" y="-41275"/>
            <a:ext cx="8675687" cy="1000125"/>
          </a:xfrm>
        </p:spPr>
        <p:txBody>
          <a:bodyPr/>
          <a:lstStyle/>
          <a:p>
            <a:pPr eaLnBrk="1" hangingPunct="1"/>
            <a:r>
              <a:rPr lang="ru-RU" sz="22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Средняя заработная плата педагогических работников дополнительного образования в системе культуры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93241152"/>
              </p:ext>
            </p:extLst>
          </p:nvPr>
        </p:nvGraphicFramePr>
        <p:xfrm>
          <a:off x="252413" y="1028700"/>
          <a:ext cx="8667751" cy="5625809"/>
        </p:xfrm>
        <a:graphic>
          <a:graphicData uri="http://schemas.openxmlformats.org/drawingml/2006/table">
            <a:tbl>
              <a:tblPr/>
              <a:tblGrid>
                <a:gridCol w="3421583"/>
                <a:gridCol w="1728192"/>
                <a:gridCol w="2051553"/>
                <a:gridCol w="1466423"/>
              </a:tblGrid>
              <a:tr h="78570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Наименование ГО, МР</a:t>
                      </a:r>
                    </a:p>
                  </a:txBody>
                  <a:tcPr marL="7257" marR="7257" marT="725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CD1E2"/>
                        </a:gs>
                        <a:gs pos="50000">
                          <a:srgbClr val="98DDE6">
                            <a:tint val="44500"/>
                            <a:satMod val="160000"/>
                          </a:srgbClr>
                        </a:gs>
                        <a:gs pos="100000">
                          <a:srgbClr val="98DDE6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Прогноз </a:t>
                      </a:r>
                      <a:b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 2018 год, (рублей)</a:t>
                      </a:r>
                    </a:p>
                  </a:txBody>
                  <a:tcPr marL="7257" marR="7257" marT="725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CD1E2"/>
                        </a:gs>
                        <a:gs pos="50000">
                          <a:srgbClr val="98DDE6">
                            <a:tint val="44500"/>
                            <a:satMod val="160000"/>
                          </a:srgbClr>
                        </a:gs>
                        <a:gs pos="100000">
                          <a:srgbClr val="98DDE6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Факт </a:t>
                      </a:r>
                      <a:b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 1 июля 2018 г., (рублей)</a:t>
                      </a:r>
                    </a:p>
                  </a:txBody>
                  <a:tcPr marL="7257" marR="7257" marT="725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CD1E2"/>
                        </a:gs>
                        <a:gs pos="50000">
                          <a:srgbClr val="98DDE6">
                            <a:tint val="44500"/>
                            <a:satMod val="160000"/>
                          </a:srgbClr>
                        </a:gs>
                        <a:gs pos="100000">
                          <a:srgbClr val="98DDE6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 исполнения</a:t>
                      </a:r>
                    </a:p>
                  </a:txBody>
                  <a:tcPr marL="7257" marR="7257" marT="725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CD1E2"/>
                        </a:gs>
                        <a:gs pos="50000">
                          <a:srgbClr val="98DDE6">
                            <a:tint val="44500"/>
                            <a:satMod val="160000"/>
                          </a:srgbClr>
                        </a:gs>
                        <a:gs pos="100000">
                          <a:srgbClr val="98DDE6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83841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7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Волжский</a:t>
                      </a:r>
                    </a:p>
                  </a:txBody>
                  <a:tcPr marL="7256" marR="7256" marT="7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23 523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23 526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841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7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Горномарийский</a:t>
                      </a:r>
                    </a:p>
                  </a:txBody>
                  <a:tcPr marL="7256" marR="7256" marT="7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23 523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23 524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841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700" b="1" i="0" u="none" strike="noStrik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Звениговский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56" marR="7256" marT="7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23 523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23 525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841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700" b="1" i="0" u="none" strike="noStrik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Килемарский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56" marR="7256" marT="7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23 523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23 523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841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700" b="1" i="0" u="none" strike="noStrik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Куженерский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56" marR="7256" marT="7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23 523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23 523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841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700" b="1" i="0" u="none" strike="noStrike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Мари-Турекский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56" marR="7256" marT="7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23 523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31 096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841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700" b="1" i="0" u="none" strike="noStrik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Медведевский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56" marR="7256" marT="7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23 523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23 523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841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7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Моркинский</a:t>
                      </a:r>
                    </a:p>
                  </a:txBody>
                  <a:tcPr marL="7256" marR="7256" marT="7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23 523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24 162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3939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7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Новоторъяльский</a:t>
                      </a:r>
                    </a:p>
                  </a:txBody>
                  <a:tcPr marL="7256" marR="7256" marT="7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23 523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28 596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841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7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Оршанский</a:t>
                      </a:r>
                    </a:p>
                  </a:txBody>
                  <a:tcPr marL="7256" marR="7256" marT="7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23 523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23 660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841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7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Параньгинский</a:t>
                      </a:r>
                    </a:p>
                  </a:txBody>
                  <a:tcPr marL="7256" marR="7256" marT="7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23 523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26 511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841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7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Сернурский</a:t>
                      </a:r>
                    </a:p>
                  </a:txBody>
                  <a:tcPr marL="7256" marR="7256" marT="7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23 523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23 524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489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7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Советский</a:t>
                      </a:r>
                    </a:p>
                  </a:txBody>
                  <a:tcPr marL="7256" marR="7256" marT="7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23 523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23 523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841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7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Юринский</a:t>
                      </a:r>
                    </a:p>
                  </a:txBody>
                  <a:tcPr marL="7256" marR="7256" marT="7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23 523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23 671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841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700" b="1" i="0" u="none" strike="noStrike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г.Йошкар</a:t>
                      </a:r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-Ола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56" marR="7256" marT="7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23 523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27 668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841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700" b="1" i="0" u="none" strike="noStrike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г.Волжск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56" marR="7256" marT="7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23 523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28 620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700" b="1" i="0" u="none" strike="noStrik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г.Козьмодемьянск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56" marR="7256" marT="7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23 523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25 776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44681F6-A148-4866-8022-2D5C71540161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33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8" name="Picture 6" descr="gerb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5242" y="53926"/>
            <a:ext cx="586480" cy="938631"/>
          </a:xfrm>
          <a:prstGeom prst="rect">
            <a:avLst/>
          </a:prstGeom>
          <a:noFill/>
          <a:ln>
            <a:noFill/>
          </a:ln>
          <a:effectLst>
            <a:glow rad="38100">
              <a:srgbClr val="BBE0E3">
                <a:alpha val="35000"/>
              </a:srgbClr>
            </a:glo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>
          <a:xfrm>
            <a:off x="179512" y="147003"/>
            <a:ext cx="9144000" cy="7143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2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Средняя заработная плата работников </a:t>
            </a:r>
            <a:br>
              <a:rPr lang="ru-RU" sz="22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</a:br>
            <a:r>
              <a:rPr lang="ru-RU" sz="22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учреждений культуры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35514016"/>
              </p:ext>
            </p:extLst>
          </p:nvPr>
        </p:nvGraphicFramePr>
        <p:xfrm>
          <a:off x="219075" y="1004786"/>
          <a:ext cx="8675688" cy="5654674"/>
        </p:xfrm>
        <a:graphic>
          <a:graphicData uri="http://schemas.openxmlformats.org/drawingml/2006/table">
            <a:tbl>
              <a:tblPr/>
              <a:tblGrid>
                <a:gridCol w="3277567"/>
                <a:gridCol w="1872208"/>
                <a:gridCol w="1872208"/>
                <a:gridCol w="1653705"/>
              </a:tblGrid>
              <a:tr h="7143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Наименование ГО, МР</a:t>
                      </a:r>
                    </a:p>
                  </a:txBody>
                  <a:tcPr marL="7258" marR="7258" marT="725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CD1E2"/>
                        </a:gs>
                        <a:gs pos="50000">
                          <a:srgbClr val="98DDE6">
                            <a:tint val="44500"/>
                            <a:satMod val="160000"/>
                          </a:srgbClr>
                        </a:gs>
                        <a:gs pos="100000">
                          <a:srgbClr val="98DDE6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Прогноз </a:t>
                      </a:r>
                      <a:b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 2018 год, (рублей)</a:t>
                      </a:r>
                    </a:p>
                  </a:txBody>
                  <a:tcPr marL="7257" marR="7257" marT="725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CD1E2"/>
                        </a:gs>
                        <a:gs pos="50000">
                          <a:srgbClr val="98DDE6">
                            <a:tint val="44500"/>
                            <a:satMod val="160000"/>
                          </a:srgbClr>
                        </a:gs>
                        <a:gs pos="100000">
                          <a:srgbClr val="98DDE6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Факт </a:t>
                      </a:r>
                      <a:b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 1 июля 2018 г., (рублей)</a:t>
                      </a:r>
                    </a:p>
                  </a:txBody>
                  <a:tcPr marL="7257" marR="7257" marT="725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CD1E2"/>
                        </a:gs>
                        <a:gs pos="50000">
                          <a:srgbClr val="98DDE6">
                            <a:tint val="44500"/>
                            <a:satMod val="160000"/>
                          </a:srgbClr>
                        </a:gs>
                        <a:gs pos="100000">
                          <a:srgbClr val="98DDE6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 исполнения</a:t>
                      </a:r>
                    </a:p>
                  </a:txBody>
                  <a:tcPr marL="7257" marR="7257" marT="725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CD1E2"/>
                        </a:gs>
                        <a:gs pos="50000">
                          <a:srgbClr val="98DDE6">
                            <a:tint val="44500"/>
                            <a:satMod val="160000"/>
                          </a:srgbClr>
                        </a:gs>
                        <a:gs pos="100000">
                          <a:srgbClr val="98DDE6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8982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7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Волжский</a:t>
                      </a:r>
                    </a:p>
                  </a:txBody>
                  <a:tcPr marL="7257" marR="7257" marT="7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20 571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20 571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82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7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Горномарийский</a:t>
                      </a:r>
                    </a:p>
                  </a:txBody>
                  <a:tcPr marL="7257" marR="7257" marT="7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20 571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20 571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82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700" b="1" i="0" u="none" strike="noStrik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Звениговский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57" marR="7257" marT="7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20 571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20 571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82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700" b="1" i="0" u="none" strike="noStrik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Килемарский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57" marR="7257" marT="7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20 571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20 571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82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700" b="1" i="0" u="none" strike="noStrik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Куженерский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57" marR="7257" marT="7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20 571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20 571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82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700" b="1" i="0" u="none" strike="noStrike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Мари-Турекский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57" marR="7257" marT="7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20 571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20 571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82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700" b="1" i="0" u="none" strike="noStrik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Медведевский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57" marR="7257" marT="7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20 571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20 571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82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7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Моркинский</a:t>
                      </a:r>
                    </a:p>
                  </a:txBody>
                  <a:tcPr marL="7257" marR="7257" marT="7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20 571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20 581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82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7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Новоторъяльский</a:t>
                      </a:r>
                    </a:p>
                  </a:txBody>
                  <a:tcPr marL="7257" marR="7257" marT="7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20 571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20 679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82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7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Оршанский</a:t>
                      </a:r>
                    </a:p>
                  </a:txBody>
                  <a:tcPr marL="7257" marR="7257" marT="7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20 571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20 650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82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7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Параньгинский</a:t>
                      </a:r>
                    </a:p>
                  </a:txBody>
                  <a:tcPr marL="7257" marR="7257" marT="7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20 571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20 571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82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7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Сернурский</a:t>
                      </a:r>
                    </a:p>
                  </a:txBody>
                  <a:tcPr marL="7257" marR="7257" marT="7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20 571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20 571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3254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7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Советский</a:t>
                      </a:r>
                    </a:p>
                  </a:txBody>
                  <a:tcPr marL="7257" marR="7257" marT="7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20 571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20 571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82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7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Юринский</a:t>
                      </a:r>
                    </a:p>
                  </a:txBody>
                  <a:tcPr marL="7257" marR="7257" marT="7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20 571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20 601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82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700" b="1" i="0" u="none" strike="noStrike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г.Йошкар</a:t>
                      </a:r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-Ола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57" marR="7257" marT="7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23 523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23 891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82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700" b="1" i="0" u="none" strike="noStrike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г.Волжск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57" marR="7257" marT="7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23 523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24 968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82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7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г.Козьмодемьянск</a:t>
                      </a:r>
                    </a:p>
                  </a:txBody>
                  <a:tcPr marL="7257" marR="7257" marT="7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23 523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23 523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44681F6-A148-4866-8022-2D5C71540161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34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8" name="Picture 6" descr="gerb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5242" y="53926"/>
            <a:ext cx="586480" cy="938631"/>
          </a:xfrm>
          <a:prstGeom prst="rect">
            <a:avLst/>
          </a:prstGeom>
          <a:noFill/>
          <a:ln>
            <a:noFill/>
          </a:ln>
          <a:effectLst>
            <a:glow rad="38100">
              <a:srgbClr val="BBE0E3">
                <a:alpha val="35000"/>
              </a:srgbClr>
            </a:glo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468313" y="169863"/>
            <a:ext cx="8675687" cy="552450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/>
            <a:r>
              <a:rPr lang="ru-RU" altLang="ru-RU" sz="20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Количество работников учреждений культуры за 2017 год </a:t>
            </a:r>
            <a:r>
              <a:rPr lang="en-US" altLang="ru-RU" sz="20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/>
            </a:r>
            <a:br>
              <a:rPr lang="en-US" altLang="ru-RU" sz="20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</a:br>
            <a:r>
              <a:rPr lang="ru-RU" altLang="ru-RU" sz="20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по регионам Приволжского федерального округа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836712"/>
          <a:ext cx="8784977" cy="5769528"/>
        </p:xfrm>
        <a:graphic>
          <a:graphicData uri="http://schemas.openxmlformats.org/drawingml/2006/table">
            <a:tbl>
              <a:tblPr/>
              <a:tblGrid>
                <a:gridCol w="2376264"/>
                <a:gridCol w="1800200"/>
                <a:gridCol w="1440160"/>
                <a:gridCol w="864096"/>
                <a:gridCol w="1296144"/>
                <a:gridCol w="1008113"/>
              </a:tblGrid>
              <a:tr h="128653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57" marR="7257" marT="72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8DDE6">
                            <a:tint val="66000"/>
                            <a:satMod val="160000"/>
                          </a:srgbClr>
                        </a:gs>
                        <a:gs pos="50000">
                          <a:srgbClr val="98DDE6">
                            <a:tint val="44500"/>
                            <a:satMod val="160000"/>
                          </a:srgbClr>
                        </a:gs>
                        <a:gs pos="100000">
                          <a:srgbClr val="98DDE6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Среднесписочная численность работников культуры за 2017 г., чел.</a:t>
                      </a:r>
                    </a:p>
                  </a:txBody>
                  <a:tcPr marL="7257" marR="7257" marT="72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8DDE6">
                            <a:tint val="66000"/>
                            <a:satMod val="160000"/>
                          </a:srgbClr>
                        </a:gs>
                        <a:gs pos="50000">
                          <a:srgbClr val="98DDE6">
                            <a:tint val="44500"/>
                            <a:satMod val="160000"/>
                          </a:srgbClr>
                        </a:gs>
                        <a:gs pos="100000">
                          <a:srgbClr val="98DDE6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Численность населения</a:t>
                      </a:r>
                      <a:b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 1 января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2018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г., чел.</a:t>
                      </a:r>
                    </a:p>
                  </a:txBody>
                  <a:tcPr marL="7257" marR="7257" marT="72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8DDE6">
                            <a:tint val="66000"/>
                            <a:satMod val="160000"/>
                          </a:srgbClr>
                        </a:gs>
                        <a:gs pos="50000">
                          <a:srgbClr val="98DDE6">
                            <a:tint val="44500"/>
                            <a:satMod val="160000"/>
                          </a:srgbClr>
                        </a:gs>
                        <a:gs pos="100000">
                          <a:srgbClr val="98DDE6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Площадь,</a:t>
                      </a:r>
                      <a:b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кв.км</a:t>
                      </a:r>
                    </a:p>
                  </a:txBody>
                  <a:tcPr marL="7257" marR="7257" marT="72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8DDE6">
                            <a:tint val="66000"/>
                            <a:satMod val="160000"/>
                          </a:srgbClr>
                        </a:gs>
                        <a:gs pos="50000">
                          <a:srgbClr val="98DDE6">
                            <a:tint val="44500"/>
                            <a:satMod val="160000"/>
                          </a:srgbClr>
                        </a:gs>
                        <a:gs pos="100000">
                          <a:srgbClr val="98DDE6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Количество работников культуры на </a:t>
                      </a:r>
                      <a:b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</a:b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1000 человек населения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за 2017 г., чел.</a:t>
                      </a:r>
                    </a:p>
                  </a:txBody>
                  <a:tcPr marL="91461" marR="91461" marT="45679" marB="456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8DDE6">
                            <a:tint val="66000"/>
                            <a:satMod val="160000"/>
                          </a:srgbClr>
                        </a:gs>
                        <a:gs pos="50000">
                          <a:srgbClr val="98DDE6">
                            <a:tint val="44500"/>
                            <a:satMod val="160000"/>
                          </a:srgbClr>
                        </a:gs>
                        <a:gs pos="100000">
                          <a:srgbClr val="98DDE6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Плотность населения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чел/ кв.км</a:t>
                      </a:r>
                    </a:p>
                  </a:txBody>
                  <a:tcPr marL="91461" marR="91461" marT="45679" marB="456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8DDE6">
                            <a:tint val="66000"/>
                            <a:satMod val="160000"/>
                          </a:srgbClr>
                        </a:gs>
                        <a:gs pos="50000">
                          <a:srgbClr val="98DDE6">
                            <a:tint val="44500"/>
                            <a:satMod val="160000"/>
                          </a:srgbClr>
                        </a:gs>
                        <a:gs pos="100000">
                          <a:srgbClr val="98DDE6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8687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500" b="1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Приволжский </a:t>
                      </a:r>
                      <a:r>
                        <a:rPr lang="ru-RU" sz="15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ФО</a:t>
                      </a:r>
                      <a:endParaRPr lang="ru-RU" sz="15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1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95 248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1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29 542 696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1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1 037 251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1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1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687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Башкортостан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12 241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4 063 293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142 947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687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5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Республика Марий Эл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3 112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682 333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23 375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687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Республика Мордовия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3 185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805 056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26 128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687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Республика Татарстан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11 606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3 894 284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67 847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687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Удмуртская Республика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7 253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1 513 044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42 061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687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Чувашская 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Республика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3 845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1 231 117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18 343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687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Пермский край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8 620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2 623 122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160 236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687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Кировская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4 451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1 283 238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120 374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687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Нижегородская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11 473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3 234 752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76 900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687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Оренбургская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4 967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1 977 720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123 702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687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Пензенская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4 328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1 331 655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43 352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687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Самарская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7 355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3 193 514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53 565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687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Саратовская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8 613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2 462 950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101 240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687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Ульяновская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4 199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1 246 618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37 181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F9B1311-DAC7-416A-8F10-6CBC3ED0A3CA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  <a:latin typeface="Calibri"/>
                <a:cs typeface="Arial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35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Calibri"/>
              <a:cs typeface="Arial" charset="0"/>
            </a:endParaRPr>
          </a:p>
        </p:txBody>
      </p:sp>
      <p:pic>
        <p:nvPicPr>
          <p:cNvPr id="8" name="Picture 6" descr="gerb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5242" y="53926"/>
            <a:ext cx="586480" cy="938631"/>
          </a:xfrm>
          <a:prstGeom prst="rect">
            <a:avLst/>
          </a:prstGeom>
          <a:noFill/>
          <a:ln>
            <a:noFill/>
          </a:ln>
          <a:effectLst>
            <a:glow rad="38100">
              <a:srgbClr val="BBE0E3">
                <a:alpha val="35000"/>
              </a:srgbClr>
            </a:glo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468313" y="0"/>
            <a:ext cx="8675687" cy="563563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/>
            <a:r>
              <a:rPr lang="ru-RU" altLang="ru-RU" sz="20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Анализ численности работников учреждений культуры</a:t>
            </a:r>
            <a:br>
              <a:rPr lang="ru-RU" altLang="ru-RU" sz="20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</a:br>
            <a:r>
              <a:rPr lang="ru-RU" altLang="ru-RU" sz="20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 Республики Марий Эл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27590" y="620682"/>
          <a:ext cx="8908906" cy="6113916"/>
        </p:xfrm>
        <a:graphic>
          <a:graphicData uri="http://schemas.openxmlformats.org/drawingml/2006/table">
            <a:tbl>
              <a:tblPr/>
              <a:tblGrid>
                <a:gridCol w="2059133"/>
                <a:gridCol w="1670420"/>
                <a:gridCol w="1575868"/>
                <a:gridCol w="1859524"/>
                <a:gridCol w="1743961"/>
              </a:tblGrid>
              <a:tr h="10998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Наименование ГО, МР</a:t>
                      </a:r>
                    </a:p>
                  </a:txBody>
                  <a:tcPr marL="7257" marR="7257" marT="725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8DDE6">
                            <a:tint val="66000"/>
                            <a:satMod val="160000"/>
                          </a:srgbClr>
                        </a:gs>
                        <a:gs pos="50000">
                          <a:srgbClr val="98DDE6">
                            <a:tint val="44500"/>
                            <a:satMod val="160000"/>
                          </a:srgbClr>
                        </a:gs>
                        <a:gs pos="100000">
                          <a:srgbClr val="98DDE6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Численность населения </a:t>
                      </a:r>
                      <a:b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</a:b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на 1 января 2018 г.</a:t>
                      </a:r>
                    </a:p>
                  </a:txBody>
                  <a:tcPr marL="7257" marR="7257" marT="72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8DDE6">
                            <a:tint val="66000"/>
                            <a:satMod val="160000"/>
                          </a:srgbClr>
                        </a:gs>
                        <a:gs pos="50000">
                          <a:srgbClr val="98DDE6">
                            <a:tint val="44500"/>
                            <a:satMod val="160000"/>
                          </a:srgbClr>
                        </a:gs>
                        <a:gs pos="100000">
                          <a:srgbClr val="98DDE6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Плотность населения</a:t>
                      </a:r>
                      <a:b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</a:b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чел/ кв.км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8DDE6">
                            <a:tint val="66000"/>
                            <a:satMod val="160000"/>
                          </a:srgbClr>
                        </a:gs>
                        <a:gs pos="50000">
                          <a:srgbClr val="98DDE6">
                            <a:tint val="44500"/>
                            <a:satMod val="160000"/>
                          </a:srgbClr>
                        </a:gs>
                        <a:gs pos="100000">
                          <a:srgbClr val="98DDE6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Среднесписочная численность работников культуры </a:t>
                      </a:r>
                      <a:b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</a:b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на 1 июля 2018 г.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8DDE6">
                            <a:tint val="66000"/>
                            <a:satMod val="160000"/>
                          </a:srgbClr>
                        </a:gs>
                        <a:gs pos="50000">
                          <a:srgbClr val="98DDE6">
                            <a:tint val="44500"/>
                            <a:satMod val="160000"/>
                          </a:srgbClr>
                        </a:gs>
                        <a:gs pos="100000">
                          <a:srgbClr val="98DDE6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Количество работников культуры на 1000 человек населения на 1 июля 2018 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8DDE6">
                            <a:tint val="66000"/>
                            <a:satMod val="160000"/>
                          </a:srgbClr>
                        </a:gs>
                        <a:gs pos="50000">
                          <a:srgbClr val="98DDE6">
                            <a:tint val="44500"/>
                            <a:satMod val="160000"/>
                          </a:srgbClr>
                        </a:gs>
                        <a:gs pos="100000">
                          <a:srgbClr val="98DDE6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94948">
                <a:tc>
                  <a:txBody>
                    <a:bodyPr/>
                    <a:lstStyle/>
                    <a:p>
                      <a:pPr marL="72000" indent="36000" algn="l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Волжский</a:t>
                      </a:r>
                    </a:p>
                  </a:txBody>
                  <a:tcPr marL="7255" marR="7255" marT="72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21 965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24,19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4948">
                <a:tc>
                  <a:txBody>
                    <a:bodyPr/>
                    <a:lstStyle/>
                    <a:p>
                      <a:pPr marL="72000" indent="36000" algn="l" fontAlgn="ctr"/>
                      <a:r>
                        <a:rPr lang="ru-RU" sz="15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Горномарийский</a:t>
                      </a:r>
                    </a:p>
                  </a:txBody>
                  <a:tcPr marL="7255" marR="7255" marT="72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21 742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11,22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4948">
                <a:tc>
                  <a:txBody>
                    <a:bodyPr/>
                    <a:lstStyle/>
                    <a:p>
                      <a:pPr marL="72000" indent="36000" algn="l" fontAlgn="ctr"/>
                      <a:r>
                        <a:rPr lang="ru-RU" sz="1500" b="1" i="0" u="none" strike="noStrik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Звениговский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55" marR="7255" marT="72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41 420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15,29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4948">
                <a:tc>
                  <a:txBody>
                    <a:bodyPr/>
                    <a:lstStyle/>
                    <a:p>
                      <a:pPr marL="72000" indent="36000" algn="l" fontAlgn="ctr"/>
                      <a:r>
                        <a:rPr lang="ru-RU" sz="1500" b="1" i="0" u="none" strike="noStrike" dirty="0" err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Килемарский</a:t>
                      </a:r>
                      <a:endParaRPr lang="ru-RU" sz="1500" b="1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55" marR="7255" marT="72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12 233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4948">
                <a:tc>
                  <a:txBody>
                    <a:bodyPr/>
                    <a:lstStyle/>
                    <a:p>
                      <a:pPr marL="72000" indent="36000" algn="l" fontAlgn="ctr"/>
                      <a:r>
                        <a:rPr lang="ru-RU" sz="1500" b="1" i="0" u="none" strike="noStrik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Куженерский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55" marR="7255" marT="72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13 059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15,51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4948">
                <a:tc>
                  <a:txBody>
                    <a:bodyPr/>
                    <a:lstStyle/>
                    <a:p>
                      <a:pPr marL="72000" indent="36000" algn="l" fontAlgn="ctr"/>
                      <a:r>
                        <a:rPr lang="ru-RU" sz="1500" b="1" i="0" u="none" strike="noStrike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Мари-Турекский</a:t>
                      </a:r>
                      <a:endParaRPr lang="ru-RU" sz="1500" b="1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55" marR="7255" marT="72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19 565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13,18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4948">
                <a:tc>
                  <a:txBody>
                    <a:bodyPr/>
                    <a:lstStyle/>
                    <a:p>
                      <a:pPr marL="72000" indent="36000" algn="l" fontAlgn="ctr"/>
                      <a:r>
                        <a:rPr lang="ru-RU" sz="1500" b="1" i="0" u="none" strike="noStrik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Медведевский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55" marR="7255" marT="72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67 018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24,03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4948">
                <a:tc>
                  <a:txBody>
                    <a:bodyPr/>
                    <a:lstStyle/>
                    <a:p>
                      <a:pPr marL="72000" indent="36000" algn="l" fontAlgn="ctr"/>
                      <a:r>
                        <a:rPr lang="ru-RU" sz="15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Моркинский</a:t>
                      </a:r>
                    </a:p>
                  </a:txBody>
                  <a:tcPr marL="7255" marR="7255" marT="72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28 358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12,65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4948">
                <a:tc>
                  <a:txBody>
                    <a:bodyPr/>
                    <a:lstStyle/>
                    <a:p>
                      <a:pPr marL="72000" indent="36000" algn="l" fontAlgn="ctr"/>
                      <a:r>
                        <a:rPr lang="ru-RU" sz="15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Новоторъяльский</a:t>
                      </a:r>
                    </a:p>
                  </a:txBody>
                  <a:tcPr marL="7255" marR="7255" marT="72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14 956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16,45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4948">
                <a:tc>
                  <a:txBody>
                    <a:bodyPr/>
                    <a:lstStyle/>
                    <a:p>
                      <a:pPr marL="72000" indent="36000" algn="l" fontAlgn="ctr"/>
                      <a:r>
                        <a:rPr lang="ru-RU" sz="15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Оршанский</a:t>
                      </a:r>
                    </a:p>
                  </a:txBody>
                  <a:tcPr marL="7255" marR="7255" marT="72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13 663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15,49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4948">
                <a:tc>
                  <a:txBody>
                    <a:bodyPr/>
                    <a:lstStyle/>
                    <a:p>
                      <a:pPr marL="72000" indent="36000" algn="l" fontAlgn="ctr"/>
                      <a:r>
                        <a:rPr lang="ru-RU" sz="15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Параньгинский</a:t>
                      </a:r>
                    </a:p>
                  </a:txBody>
                  <a:tcPr marL="7255" marR="7255" marT="72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14 554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4948">
                <a:tc>
                  <a:txBody>
                    <a:bodyPr/>
                    <a:lstStyle/>
                    <a:p>
                      <a:pPr marL="72000" indent="36000" algn="l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Сернурский</a:t>
                      </a:r>
                    </a:p>
                  </a:txBody>
                  <a:tcPr marL="7255" marR="7255" marT="72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23 711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23,21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4948">
                <a:tc>
                  <a:txBody>
                    <a:bodyPr/>
                    <a:lstStyle/>
                    <a:p>
                      <a:pPr marL="72000" indent="36000" algn="l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Советский</a:t>
                      </a:r>
                    </a:p>
                  </a:txBody>
                  <a:tcPr marL="7255" marR="7255" marT="72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29 142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21,11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4948">
                <a:tc>
                  <a:txBody>
                    <a:bodyPr/>
                    <a:lstStyle/>
                    <a:p>
                      <a:pPr marL="72000" indent="36000" algn="l" fontAlgn="ctr"/>
                      <a:r>
                        <a:rPr lang="ru-RU" sz="15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Юринский</a:t>
                      </a:r>
                    </a:p>
                  </a:txBody>
                  <a:tcPr marL="7255" marR="7255" marT="72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7 276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4948">
                <a:tc>
                  <a:txBody>
                    <a:bodyPr/>
                    <a:lstStyle/>
                    <a:p>
                      <a:pPr marL="72000" indent="36000" algn="l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г. Йошкар-Ола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55" marR="7255" marT="72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279 278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2 656,39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4948">
                <a:tc>
                  <a:txBody>
                    <a:bodyPr/>
                    <a:lstStyle/>
                    <a:p>
                      <a:pPr marL="72000" indent="36000" algn="l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г. Волжск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55" marR="7255" marT="72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54 177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1 381,28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4948">
                <a:tc>
                  <a:txBody>
                    <a:bodyPr/>
                    <a:lstStyle/>
                    <a:p>
                      <a:pPr marL="72000" indent="36000" algn="l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г. Козьмодемьянск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55" marR="7255" marT="72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20 216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1 515,81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5F7515E-B21F-4887-A41F-5CD9DA25FD1A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  <a:latin typeface="Calibri"/>
                <a:cs typeface="Arial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36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Calibri"/>
              <a:cs typeface="Arial" charset="0"/>
            </a:endParaRPr>
          </a:p>
        </p:txBody>
      </p:sp>
      <p:pic>
        <p:nvPicPr>
          <p:cNvPr id="8" name="Picture 6" descr="gerb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5242" y="53926"/>
            <a:ext cx="586480" cy="938631"/>
          </a:xfrm>
          <a:prstGeom prst="rect">
            <a:avLst/>
          </a:prstGeom>
          <a:noFill/>
          <a:ln>
            <a:noFill/>
          </a:ln>
          <a:effectLst>
            <a:glow rad="38100">
              <a:srgbClr val="BBE0E3">
                <a:alpha val="35000"/>
              </a:srgbClr>
            </a:glo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468313" y="116632"/>
            <a:ext cx="8675687" cy="56356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0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Анализ численности работников учреждений культуры</a:t>
            </a:r>
            <a:br>
              <a:rPr lang="ru-RU" altLang="ru-RU" sz="20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</a:br>
            <a:r>
              <a:rPr lang="ru-RU" altLang="ru-RU" sz="20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 Республики Марий Эл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1584911"/>
              </p:ext>
            </p:extLst>
          </p:nvPr>
        </p:nvGraphicFramePr>
        <p:xfrm>
          <a:off x="169987" y="774229"/>
          <a:ext cx="8815632" cy="5891471"/>
        </p:xfrm>
        <a:graphic>
          <a:graphicData uri="http://schemas.openxmlformats.org/drawingml/2006/table">
            <a:tbl>
              <a:tblPr/>
              <a:tblGrid>
                <a:gridCol w="2042392"/>
                <a:gridCol w="2292481"/>
                <a:gridCol w="2271641"/>
                <a:gridCol w="2209118"/>
              </a:tblGrid>
              <a:tr h="70747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Наименование ГО, МР</a:t>
                      </a:r>
                    </a:p>
                  </a:txBody>
                  <a:tcPr marL="7257" marR="7257" marT="725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8DDE6">
                            <a:tint val="66000"/>
                            <a:satMod val="160000"/>
                          </a:srgbClr>
                        </a:gs>
                        <a:gs pos="50000">
                          <a:srgbClr val="98DDE6">
                            <a:tint val="44500"/>
                            <a:satMod val="160000"/>
                          </a:srgbClr>
                        </a:gs>
                        <a:gs pos="100000">
                          <a:srgbClr val="98DDE6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Количество единиц </a:t>
                      </a:r>
                      <a:b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</a:b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по штатному расписанию </a:t>
                      </a:r>
                      <a:b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</a:b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на 1 января 2017 г.</a:t>
                      </a:r>
                    </a:p>
                  </a:txBody>
                  <a:tcPr marL="7257" marR="7257" marT="72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8DDE6">
                            <a:tint val="66000"/>
                            <a:satMod val="160000"/>
                          </a:srgbClr>
                        </a:gs>
                        <a:gs pos="50000">
                          <a:srgbClr val="98DDE6">
                            <a:tint val="44500"/>
                            <a:satMod val="160000"/>
                          </a:srgbClr>
                        </a:gs>
                        <a:gs pos="100000">
                          <a:srgbClr val="98DDE6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Количество единиц </a:t>
                      </a:r>
                      <a:b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</a:b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по штатному расписанию на 1 января 2018 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8DDE6">
                            <a:tint val="66000"/>
                            <a:satMod val="160000"/>
                          </a:srgbClr>
                        </a:gs>
                        <a:gs pos="50000">
                          <a:srgbClr val="98DDE6">
                            <a:tint val="44500"/>
                            <a:satMod val="160000"/>
                          </a:srgbClr>
                        </a:gs>
                        <a:gs pos="100000">
                          <a:srgbClr val="98DDE6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Отклонение количество шт. единиц </a:t>
                      </a:r>
                      <a:b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</a:b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на 1 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января 2017 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и 2018 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8DDE6">
                            <a:tint val="66000"/>
                            <a:satMod val="160000"/>
                          </a:srgbClr>
                        </a:gs>
                        <a:gs pos="50000">
                          <a:srgbClr val="98DDE6">
                            <a:tint val="44500"/>
                            <a:satMod val="160000"/>
                          </a:srgbClr>
                        </a:gs>
                        <a:gs pos="100000">
                          <a:srgbClr val="98DDE6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72000" indent="36000" algn="l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Волжский</a:t>
                      </a:r>
                    </a:p>
                  </a:txBody>
                  <a:tcPr marL="7255" marR="7255" marT="72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72000" indent="36000" algn="l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Горномарийский</a:t>
                      </a:r>
                    </a:p>
                  </a:txBody>
                  <a:tcPr marL="7255" marR="7255" marT="72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72000" indent="36000" algn="l" fontAlgn="ctr"/>
                      <a:r>
                        <a:rPr lang="ru-RU" sz="1600" b="1" i="0" u="none" strike="noStrike" dirty="0" err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Звениговский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55" marR="7255" marT="72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72000" indent="36000" algn="l" fontAlgn="ctr"/>
                      <a:r>
                        <a:rPr lang="ru-RU" sz="1600" b="1" i="0" u="none" strike="noStrik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Килемарский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55" marR="7255" marT="72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72000" indent="36000" algn="l" fontAlgn="ctr"/>
                      <a:r>
                        <a:rPr lang="ru-RU" sz="1600" b="1" i="0" u="none" strike="noStrik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Куженерский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55" marR="7255" marT="72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72000" indent="36000" algn="l" fontAlgn="ctr"/>
                      <a:r>
                        <a:rPr lang="ru-RU" sz="1600" b="1" i="0" u="none" strike="noStrike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Мари-Турекский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55" marR="7255" marT="72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72000" indent="36000" algn="l" fontAlgn="ctr"/>
                      <a:r>
                        <a:rPr lang="ru-RU" sz="1600" b="1" i="0" u="none" strike="noStrik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Медведевский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55" marR="7255" marT="72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72000" indent="36000" algn="l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Моркинский</a:t>
                      </a:r>
                    </a:p>
                  </a:txBody>
                  <a:tcPr marL="7255" marR="7255" marT="72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72000" indent="36000" algn="l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Новоторъяльский</a:t>
                      </a:r>
                    </a:p>
                  </a:txBody>
                  <a:tcPr marL="7255" marR="7255" marT="72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72000" indent="36000" algn="l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Оршанский</a:t>
                      </a:r>
                    </a:p>
                  </a:txBody>
                  <a:tcPr marL="7255" marR="7255" marT="72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72000" indent="36000" algn="l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Параньгинский</a:t>
                      </a:r>
                    </a:p>
                  </a:txBody>
                  <a:tcPr marL="7255" marR="7255" marT="72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72000" indent="36000" algn="l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Сернурский</a:t>
                      </a:r>
                    </a:p>
                  </a:txBody>
                  <a:tcPr marL="7255" marR="7255" marT="72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72000" indent="36000" algn="l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Советский</a:t>
                      </a:r>
                    </a:p>
                  </a:txBody>
                  <a:tcPr marL="7255" marR="7255" marT="72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72000" indent="36000" algn="l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Юринский</a:t>
                      </a:r>
                    </a:p>
                  </a:txBody>
                  <a:tcPr marL="7255" marR="7255" marT="72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72000" indent="36000" algn="l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г. Йошкар-Ола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55" marR="7255" marT="72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72000" indent="36000" algn="l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г. Волжск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55" marR="7255" marT="72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72000" indent="36000" algn="l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г. Козьмодемьянск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55" marR="7255" marT="72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72000" indent="36000" algn="l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55" marR="7255" marT="72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2 780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2 787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8CC7E0A-588A-40B2-96FD-33F45E32EE01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  <a:latin typeface="Calibri"/>
                <a:cs typeface="Arial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37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Calibri"/>
              <a:cs typeface="Arial" charset="0"/>
            </a:endParaRPr>
          </a:p>
        </p:txBody>
      </p:sp>
      <p:pic>
        <p:nvPicPr>
          <p:cNvPr id="8" name="Picture 6" descr="gerb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5242" y="53926"/>
            <a:ext cx="586480" cy="938631"/>
          </a:xfrm>
          <a:prstGeom prst="rect">
            <a:avLst/>
          </a:prstGeom>
          <a:noFill/>
          <a:ln>
            <a:noFill/>
          </a:ln>
          <a:effectLst>
            <a:glow rad="38100">
              <a:srgbClr val="BBE0E3">
                <a:alpha val="35000"/>
              </a:srgbClr>
            </a:glo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xmlns="" val="75787940"/>
              </p:ext>
            </p:extLst>
          </p:nvPr>
        </p:nvGraphicFramePr>
        <p:xfrm>
          <a:off x="0" y="1765300"/>
          <a:ext cx="8929688" cy="4814888"/>
        </p:xfrm>
        <a:graphic>
          <a:graphicData uri="http://schemas.openxmlformats.org/presentationml/2006/ole">
            <p:oleObj spid="_x0000_s821250" name="Worksheet" r:id="rId3" imgW="6698000" imgH="3611952" progId="Excel.Sheet.8">
              <p:embed/>
            </p:oleObj>
          </a:graphicData>
        </a:graphic>
      </p:graphicFrame>
      <p:sp>
        <p:nvSpPr>
          <p:cNvPr id="1536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5400" y="-99392"/>
            <a:ext cx="9118600" cy="11969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sz="24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Расходы по социальным выплатам</a:t>
            </a:r>
            <a:br>
              <a:rPr lang="ru-RU" altLang="ru-RU" sz="24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</a:br>
            <a:r>
              <a:rPr lang="ru-RU" altLang="ru-RU" sz="24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на 1 июля 2018 года</a:t>
            </a:r>
          </a:p>
        </p:txBody>
      </p:sp>
      <p:sp>
        <p:nvSpPr>
          <p:cNvPr id="1029" name="Text Box 1"/>
          <p:cNvSpPr txBox="1">
            <a:spLocks noChangeArrowheads="1"/>
          </p:cNvSpPr>
          <p:nvPr/>
        </p:nvSpPr>
        <p:spPr bwMode="auto">
          <a:xfrm>
            <a:off x="1979712" y="1052736"/>
            <a:ext cx="5400675" cy="55245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  <p:txBody>
          <a:bodyPr lIns="36576" tIns="27432" rIns="36576" bIns="27432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  <a:cs typeface="Arial" charset="0"/>
              </a:rPr>
              <a:t>ВСЕГО – 2 </a:t>
            </a:r>
            <a:r>
              <a:rPr lang="ru-RU" sz="2800" b="1" dirty="0" smtClean="0">
                <a:solidFill>
                  <a:srgbClr val="FF0000"/>
                </a:solidFill>
                <a:cs typeface="Arial" charset="0"/>
              </a:rPr>
              <a:t>047,3 </a:t>
            </a:r>
            <a:r>
              <a:rPr lang="ru-RU" sz="2800" b="1" dirty="0">
                <a:solidFill>
                  <a:srgbClr val="FF0000"/>
                </a:solidFill>
                <a:cs typeface="Arial" charset="0"/>
              </a:rPr>
              <a:t>млн. рублей </a:t>
            </a:r>
          </a:p>
        </p:txBody>
      </p:sp>
      <p:sp>
        <p:nvSpPr>
          <p:cNvPr id="1032" name="TextBox 6"/>
          <p:cNvSpPr txBox="1">
            <a:spLocks noChangeArrowheads="1"/>
          </p:cNvSpPr>
          <p:nvPr/>
        </p:nvSpPr>
        <p:spPr bwMode="auto">
          <a:xfrm>
            <a:off x="179512" y="5733256"/>
            <a:ext cx="3168352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300" b="1" dirty="0">
                <a:solidFill>
                  <a:srgbClr val="000000"/>
                </a:solidFill>
                <a:cs typeface="Arial" charset="0"/>
              </a:rPr>
              <a:t>РБ</a:t>
            </a:r>
          </a:p>
          <a:p>
            <a:pPr algn="ctr"/>
            <a:r>
              <a:rPr lang="ru-RU" sz="2250" b="1" dirty="0">
                <a:solidFill>
                  <a:srgbClr val="C00000"/>
                </a:solidFill>
                <a:cs typeface="Arial" charset="0"/>
              </a:rPr>
              <a:t>1</a:t>
            </a:r>
            <a:r>
              <a:rPr lang="ru-RU" sz="2250" b="1" dirty="0" smtClean="0">
                <a:solidFill>
                  <a:srgbClr val="C00000"/>
                </a:solidFill>
                <a:cs typeface="Arial" charset="0"/>
              </a:rPr>
              <a:t> 866,6 млн.рублей</a:t>
            </a:r>
            <a:endParaRPr lang="ru-RU" sz="2250" b="1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1033" name="TextBox 7"/>
          <p:cNvSpPr txBox="1">
            <a:spLocks noChangeArrowheads="1"/>
          </p:cNvSpPr>
          <p:nvPr/>
        </p:nvSpPr>
        <p:spPr bwMode="auto">
          <a:xfrm>
            <a:off x="5940152" y="1700808"/>
            <a:ext cx="338437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300" b="1" dirty="0">
                <a:solidFill>
                  <a:srgbClr val="000000"/>
                </a:solidFill>
                <a:cs typeface="Arial" charset="0"/>
              </a:rPr>
              <a:t>Местные</a:t>
            </a:r>
          </a:p>
          <a:p>
            <a:pPr algn="ctr"/>
            <a:r>
              <a:rPr lang="ru-RU" sz="2300" b="1" dirty="0">
                <a:solidFill>
                  <a:srgbClr val="000000"/>
                </a:solidFill>
                <a:cs typeface="Arial" charset="0"/>
              </a:rPr>
              <a:t>бюджеты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sz="2250" b="1" dirty="0" smtClean="0">
                <a:solidFill>
                  <a:srgbClr val="C00000"/>
                </a:solidFill>
                <a:cs typeface="Arial" charset="0"/>
              </a:rPr>
              <a:t>180,7 </a:t>
            </a:r>
            <a:r>
              <a:rPr lang="ru-RU" sz="2250" b="1" dirty="0">
                <a:solidFill>
                  <a:srgbClr val="C00000"/>
                </a:solidFill>
                <a:cs typeface="Arial" charset="0"/>
              </a:rPr>
              <a:t>млн.рублей</a:t>
            </a:r>
          </a:p>
        </p:txBody>
      </p:sp>
      <p:sp>
        <p:nvSpPr>
          <p:cNvPr id="11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47DBADA-CD8E-4293-A46B-FBB70DA4EDED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38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Arial"/>
            </a:endParaRPr>
          </a:p>
        </p:txBody>
      </p:sp>
      <p:pic>
        <p:nvPicPr>
          <p:cNvPr id="10" name="Picture 6" descr="gerb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5242" y="53926"/>
            <a:ext cx="586480" cy="938631"/>
          </a:xfrm>
          <a:prstGeom prst="rect">
            <a:avLst/>
          </a:prstGeom>
          <a:noFill/>
          <a:ln>
            <a:noFill/>
          </a:ln>
          <a:effectLst>
            <a:glow rad="38100">
              <a:srgbClr val="BBE0E3">
                <a:alpha val="35000"/>
              </a:srgbClr>
            </a:glow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2445322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4624"/>
            <a:ext cx="8675687" cy="100806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23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Анализ расходов на содержание органов государственной власти Республики Марий Эл </a:t>
            </a:r>
            <a:br>
              <a:rPr lang="ru-RU" altLang="ru-RU" sz="23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</a:br>
            <a:r>
              <a:rPr lang="ru-RU" altLang="ru-RU" sz="23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по состоянию на 1 июля 2018 </a:t>
            </a:r>
            <a:r>
              <a:rPr lang="ru-RU" altLang="ru-RU" sz="23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г., </a:t>
            </a:r>
            <a:r>
              <a:rPr lang="ru-RU" altLang="ru-RU" sz="23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млн. </a:t>
            </a:r>
            <a:r>
              <a:rPr lang="ru-RU" altLang="ru-RU" sz="23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рублей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691680" y="6309320"/>
            <a:ext cx="1512168" cy="310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01.07.2017 </a:t>
            </a:r>
            <a:endParaRPr lang="ru-RU" sz="13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60032" y="6309320"/>
            <a:ext cx="1512168" cy="310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01.07.2018 </a:t>
            </a:r>
            <a:endParaRPr lang="ru-RU" sz="13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35457265"/>
              </p:ext>
            </p:extLst>
          </p:nvPr>
        </p:nvGraphicFramePr>
        <p:xfrm>
          <a:off x="179512" y="1093804"/>
          <a:ext cx="8921626" cy="5370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Стрелка вправо 1"/>
          <p:cNvSpPr/>
          <p:nvPr/>
        </p:nvSpPr>
        <p:spPr>
          <a:xfrm rot="698214">
            <a:off x="2927063" y="1036461"/>
            <a:ext cx="2453321" cy="933107"/>
          </a:xfrm>
          <a:prstGeom prst="rightArrow">
            <a:avLst/>
          </a:prstGeom>
          <a:noFill/>
          <a:ln w="44450" cap="rnd">
            <a:solidFill>
              <a:srgbClr val="FF0000"/>
            </a:solidFill>
            <a:bevel/>
          </a:ln>
          <a:effectLst>
            <a:glow rad="139700">
              <a:srgbClr val="FFCCCC">
                <a:alpha val="40000"/>
              </a:srgb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- 32,5 млн. руб.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1268760"/>
            <a:ext cx="82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476,3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64088" y="1484784"/>
            <a:ext cx="82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443,8</a:t>
            </a:r>
            <a:endParaRPr lang="ru-RU" b="1" dirty="0"/>
          </a:p>
        </p:txBody>
      </p:sp>
      <p:sp>
        <p:nvSpPr>
          <p:cNvPr id="11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47DBADA-CD8E-4293-A46B-FBB70DA4EDED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39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+mn-lt"/>
            </a:endParaRPr>
          </a:p>
        </p:txBody>
      </p:sp>
      <p:pic>
        <p:nvPicPr>
          <p:cNvPr id="16" name="Picture 6" descr="gerb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5242" y="53926"/>
            <a:ext cx="586480" cy="938631"/>
          </a:xfrm>
          <a:prstGeom prst="rect">
            <a:avLst/>
          </a:prstGeom>
          <a:noFill/>
          <a:ln>
            <a:noFill/>
          </a:ln>
          <a:effectLst>
            <a:glow rad="38100">
              <a:srgbClr val="BBE0E3">
                <a:alpha val="35000"/>
              </a:srgbClr>
            </a:glow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4312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32641"/>
            <a:ext cx="8352928" cy="1000126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225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Налоговые</a:t>
            </a:r>
            <a:r>
              <a:rPr lang="en-US" altLang="ru-RU" sz="225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25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и неналоговые доходы</a:t>
            </a:r>
            <a:r>
              <a:rPr lang="en-US" altLang="ru-RU" sz="225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25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225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25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консолидированного бюджета Республики </a:t>
            </a:r>
            <a:br>
              <a:rPr lang="ru-RU" altLang="ru-RU" sz="225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25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Марий Эл, млн. рублей </a:t>
            </a:r>
          </a:p>
        </p:txBody>
      </p:sp>
      <p:graphicFrame>
        <p:nvGraphicFramePr>
          <p:cNvPr id="2" name="Содержимое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389546234"/>
              </p:ext>
            </p:extLst>
          </p:nvPr>
        </p:nvGraphicFramePr>
        <p:xfrm>
          <a:off x="163257" y="1057498"/>
          <a:ext cx="8651875" cy="5347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1178099" y="5987384"/>
            <a:ext cx="128195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1400" b="1" dirty="0" smtClean="0">
                <a:solidFill>
                  <a:prstClr val="black"/>
                </a:solidFill>
                <a:cs typeface="Arial" pitchFamily="34" charset="0"/>
              </a:rPr>
              <a:t>факт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1400" b="1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altLang="ru-RU" sz="1400" b="1" dirty="0" smtClean="0">
                <a:solidFill>
                  <a:prstClr val="black"/>
                </a:solidFill>
                <a:cs typeface="Arial" pitchFamily="34" charset="0"/>
              </a:rPr>
              <a:t>I </a:t>
            </a:r>
            <a:r>
              <a:rPr lang="ru-RU" altLang="ru-RU" sz="1400" b="1" dirty="0" smtClean="0">
                <a:solidFill>
                  <a:prstClr val="black"/>
                </a:solidFill>
                <a:cs typeface="Arial" pitchFamily="34" charset="0"/>
              </a:rPr>
              <a:t>полугодия 2017 г.</a:t>
            </a: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4776789" y="6037732"/>
            <a:ext cx="10001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1400" b="1" dirty="0" smtClean="0">
                <a:solidFill>
                  <a:prstClr val="black"/>
                </a:solidFill>
                <a:cs typeface="Arial" pitchFamily="34" charset="0"/>
              </a:rPr>
              <a:t>план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1400" b="1" dirty="0" smtClean="0">
                <a:solidFill>
                  <a:prstClr val="black"/>
                </a:solidFill>
                <a:cs typeface="Arial" pitchFamily="34" charset="0"/>
              </a:rPr>
              <a:t>2018 г</a:t>
            </a:r>
            <a:r>
              <a:rPr lang="ru-RU" altLang="ru-RU" sz="1600" b="1" dirty="0" smtClean="0">
                <a:solidFill>
                  <a:prstClr val="black"/>
                </a:solidFill>
                <a:cs typeface="Arial" pitchFamily="34" charset="0"/>
              </a:rPr>
              <a:t>.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1857356" y="4071942"/>
            <a:ext cx="5263678" cy="1008112"/>
          </a:xfrm>
          <a:prstGeom prst="rightArrow">
            <a:avLst/>
          </a:prstGeom>
          <a:solidFill>
            <a:srgbClr val="CCFF99"/>
          </a:solidFill>
          <a:ln w="2222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-929,6 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рублей   </a:t>
            </a:r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90,6%</a:t>
            </a:r>
            <a:endParaRPr lang="ru-RU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2990839" y="6037732"/>
            <a:ext cx="10001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1400" b="1" dirty="0" smtClean="0">
                <a:solidFill>
                  <a:prstClr val="black"/>
                </a:solidFill>
                <a:cs typeface="Arial" pitchFamily="34" charset="0"/>
              </a:rPr>
              <a:t>факт  2017 г.</a:t>
            </a: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6419863" y="6013424"/>
            <a:ext cx="128195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факт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ru-RU" alt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полугодия 2018 г.</a:t>
            </a:r>
          </a:p>
        </p:txBody>
      </p:sp>
      <p:pic>
        <p:nvPicPr>
          <p:cNvPr id="17" name="Picture 6" descr="gerb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rgbClr val="BBE0E3">
                <a:alpha val="35000"/>
              </a:srgbClr>
            </a:glow>
          </a:effectLst>
          <a:extLst/>
        </p:spPr>
      </p:pic>
      <p:sp>
        <p:nvSpPr>
          <p:cNvPr id="18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47DBADA-CD8E-4293-A46B-FBB70DA4EDED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Arial"/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4929190" y="1306860"/>
            <a:ext cx="1085724" cy="41328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ru-RU" sz="2800" b="1" dirty="0" smtClean="0">
                <a:solidFill>
                  <a:srgbClr val="000000"/>
                </a:solidFill>
                <a:latin typeface="Arial"/>
                <a:cs typeface="Arial"/>
              </a:rPr>
              <a:t>19 217,2</a:t>
            </a:r>
            <a:endParaRPr lang="ru-RU" sz="2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746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2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Расчет норматива формирования расходов на содержание органов государственной власти                                  Республики Марий Эл, млн. рублей</a:t>
            </a:r>
          </a:p>
        </p:txBody>
      </p:sp>
      <p:graphicFrame>
        <p:nvGraphicFramePr>
          <p:cNvPr id="16656" name="Group 27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1502877729"/>
              </p:ext>
            </p:extLst>
          </p:nvPr>
        </p:nvGraphicFramePr>
        <p:xfrm>
          <a:off x="250825" y="1412875"/>
          <a:ext cx="8642350" cy="5168583"/>
        </p:xfrm>
        <a:graphic>
          <a:graphicData uri="http://schemas.openxmlformats.org/drawingml/2006/table">
            <a:tbl>
              <a:tblPr/>
              <a:tblGrid>
                <a:gridCol w="4753293"/>
                <a:gridCol w="3889057"/>
              </a:tblGrid>
              <a:tr h="11858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Показатель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14" marR="90014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 отчету об исполнении консолидированного бюджета Республики Марий Эл </a:t>
                      </a:r>
                      <a:b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 1 июля 2018 г.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5" marR="9145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8953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Налоговые и неналоговые доходы консолидированного бюджета </a:t>
                      </a:r>
                    </a:p>
                  </a:txBody>
                  <a:tcPr marL="91455" marR="91455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8 971,4</a:t>
                      </a:r>
                    </a:p>
                  </a:txBody>
                  <a:tcPr marL="90014" marR="90014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39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Дотации на выравнивание бюджетной обеспеченности</a:t>
                      </a:r>
                    </a:p>
                  </a:txBody>
                  <a:tcPr marL="91455" marR="9145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3 012,9</a:t>
                      </a:r>
                    </a:p>
                  </a:txBody>
                  <a:tcPr marL="90014" marR="90014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9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Расходы на содержание органов государственной власти</a:t>
                      </a:r>
                    </a:p>
                  </a:txBody>
                  <a:tcPr marL="91455" marR="9145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443,8</a:t>
                      </a:r>
                    </a:p>
                  </a:txBody>
                  <a:tcPr marL="90014" marR="90014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Фактически сложившийся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норматив расходов</a:t>
                      </a:r>
                    </a:p>
                  </a:txBody>
                  <a:tcPr marL="91455" marR="9145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3,7%</a:t>
                      </a:r>
                    </a:p>
                  </a:txBody>
                  <a:tcPr marL="90014" marR="90014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Установленный норматив*</a:t>
                      </a:r>
                    </a:p>
                  </a:txBody>
                  <a:tcPr marL="91455" marR="9145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3,83%</a:t>
                      </a:r>
                    </a:p>
                  </a:txBody>
                  <a:tcPr marL="90014" marR="90014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17" name="Номер слайда 7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 sz="1400" dirty="0"/>
          </a:p>
        </p:txBody>
      </p:sp>
      <p:sp>
        <p:nvSpPr>
          <p:cNvPr id="7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47DBADA-CD8E-4293-A46B-FBB70DA4EDED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40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+mn-lt"/>
            </a:endParaRPr>
          </a:p>
        </p:txBody>
      </p:sp>
      <p:pic>
        <p:nvPicPr>
          <p:cNvPr id="8" name="Picture 6" descr="gerb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5242" y="53926"/>
            <a:ext cx="586480" cy="938631"/>
          </a:xfrm>
          <a:prstGeom prst="rect">
            <a:avLst/>
          </a:prstGeom>
          <a:noFill/>
          <a:ln>
            <a:noFill/>
          </a:ln>
          <a:effectLst>
            <a:glow rad="38100">
              <a:srgbClr val="BBE0E3">
                <a:alpha val="35000"/>
              </a:srgbClr>
            </a:glow>
          </a:effectLst>
          <a:extLst/>
        </p:spPr>
      </p:pic>
    </p:spTree>
    <p:extLst>
      <p:ext uri="{BB962C8B-B14F-4D97-AF65-F5344CB8AC3E}">
        <p14:creationId xmlns:p14="http://schemas.microsoft.com/office/powerpoint/2010/main" xmlns="" val="107854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72752" y="60910"/>
            <a:ext cx="8532440" cy="935831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22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Анализ расходов на содержание органов</a:t>
            </a:r>
            <a:br>
              <a:rPr lang="ru-RU" altLang="ru-RU" sz="22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</a:br>
            <a:r>
              <a:rPr lang="ru-RU" altLang="ru-RU" sz="22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 местного самоуправления </a:t>
            </a:r>
            <a:br>
              <a:rPr lang="ru-RU" altLang="ru-RU" sz="22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</a:br>
            <a:r>
              <a:rPr lang="ru-RU" altLang="ru-RU" sz="22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по состоянию на 1 июля 2018 г., млн. рублей</a:t>
            </a:r>
          </a:p>
        </p:txBody>
      </p:sp>
      <p:sp>
        <p:nvSpPr>
          <p:cNvPr id="3078" name="Номер слайда 7"/>
          <p:cNvSpPr txBox="1">
            <a:spLocks noGrp="1"/>
          </p:cNvSpPr>
          <p:nvPr/>
        </p:nvSpPr>
        <p:spPr bwMode="auto">
          <a:xfrm>
            <a:off x="8243888" y="6381750"/>
            <a:ext cx="9001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243888" y="2276872"/>
            <a:ext cx="79260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 Box 69"/>
          <p:cNvSpPr txBox="1">
            <a:spLocks noChangeArrowheads="1"/>
          </p:cNvSpPr>
          <p:nvPr/>
        </p:nvSpPr>
        <p:spPr bwMode="auto">
          <a:xfrm>
            <a:off x="683568" y="5949280"/>
            <a:ext cx="140415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latin typeface="Arial" pitchFamily="34" charset="0"/>
                <a:cs typeface="Arial" pitchFamily="34" charset="0"/>
              </a:rPr>
              <a:t>01.07.2017 </a:t>
            </a:r>
            <a:endParaRPr lang="ru-RU" sz="1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69"/>
          <p:cNvSpPr txBox="1">
            <a:spLocks noChangeArrowheads="1"/>
          </p:cNvSpPr>
          <p:nvPr/>
        </p:nvSpPr>
        <p:spPr bwMode="auto">
          <a:xfrm>
            <a:off x="2267744" y="5949280"/>
            <a:ext cx="140583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latin typeface="Arial" pitchFamily="34" charset="0"/>
                <a:cs typeface="Arial" pitchFamily="34" charset="0"/>
              </a:rPr>
              <a:t>01.07.2018 </a:t>
            </a:r>
            <a:endParaRPr lang="ru-RU" sz="1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69"/>
          <p:cNvSpPr txBox="1">
            <a:spLocks noChangeArrowheads="1"/>
          </p:cNvSpPr>
          <p:nvPr/>
        </p:nvSpPr>
        <p:spPr bwMode="auto">
          <a:xfrm>
            <a:off x="5616116" y="4653136"/>
            <a:ext cx="140415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latin typeface="Arial" pitchFamily="34" charset="0"/>
                <a:cs typeface="Arial" pitchFamily="34" charset="0"/>
              </a:rPr>
              <a:t>01.01.2018 </a:t>
            </a:r>
            <a:endParaRPr lang="ru-RU" sz="1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69"/>
          <p:cNvSpPr txBox="1">
            <a:spLocks noChangeArrowheads="1"/>
          </p:cNvSpPr>
          <p:nvPr/>
        </p:nvSpPr>
        <p:spPr bwMode="auto">
          <a:xfrm>
            <a:off x="7056276" y="4653136"/>
            <a:ext cx="140415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latin typeface="Arial" pitchFamily="34" charset="0"/>
                <a:cs typeface="Arial" pitchFamily="34" charset="0"/>
              </a:rPr>
              <a:t>01.07.2018 </a:t>
            </a:r>
            <a:endParaRPr lang="ru-RU" sz="1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26994" y="980728"/>
            <a:ext cx="3517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Просроченная кредиторская задолженность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5292080" y="5026137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Сокращение задолженности </a:t>
            </a:r>
            <a:br>
              <a:rPr lang="ru-RU" sz="1600" dirty="0" smtClean="0"/>
            </a:br>
            <a:r>
              <a:rPr lang="ru-RU" sz="1600" dirty="0" smtClean="0"/>
              <a:t>по начислениям во внебюджетные фонды, увеличение задолженности </a:t>
            </a:r>
            <a:br>
              <a:rPr lang="ru-RU" sz="1600" dirty="0" smtClean="0"/>
            </a:br>
            <a:r>
              <a:rPr lang="ru-RU" sz="1600" dirty="0" smtClean="0"/>
              <a:t>по расходам на содержание</a:t>
            </a:r>
            <a:endParaRPr lang="ru-RU" sz="1600" dirty="0"/>
          </a:p>
        </p:txBody>
      </p:sp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55089665"/>
              </p:ext>
            </p:extLst>
          </p:nvPr>
        </p:nvGraphicFramePr>
        <p:xfrm>
          <a:off x="37356" y="1359296"/>
          <a:ext cx="5093568" cy="4786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Стрелка вправо 2"/>
          <p:cNvSpPr/>
          <p:nvPr/>
        </p:nvSpPr>
        <p:spPr>
          <a:xfrm rot="20347793">
            <a:off x="1270091" y="1252223"/>
            <a:ext cx="1697083" cy="767565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+ 64,4 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88770741"/>
              </p:ext>
            </p:extLst>
          </p:nvPr>
        </p:nvGraphicFramePr>
        <p:xfrm>
          <a:off x="5005151" y="1345580"/>
          <a:ext cx="4031345" cy="3307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Стрелка вправо 6"/>
          <p:cNvSpPr/>
          <p:nvPr/>
        </p:nvSpPr>
        <p:spPr>
          <a:xfrm rot="2075700">
            <a:off x="6688678" y="1678619"/>
            <a:ext cx="1439936" cy="802272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- 24,8 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87624" y="2204864"/>
            <a:ext cx="82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389,7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771800" y="1700808"/>
            <a:ext cx="82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454,1</a:t>
            </a:r>
            <a:endParaRPr lang="ru-RU" b="1" dirty="0"/>
          </a:p>
        </p:txBody>
      </p:sp>
      <p:sp>
        <p:nvSpPr>
          <p:cNvPr id="22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47DBADA-CD8E-4293-A46B-FBB70DA4EDED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41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+mn-lt"/>
            </a:endParaRPr>
          </a:p>
        </p:txBody>
      </p:sp>
      <p:pic>
        <p:nvPicPr>
          <p:cNvPr id="23" name="Picture 6" descr="gerb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5242" y="53926"/>
            <a:ext cx="586480" cy="938631"/>
          </a:xfrm>
          <a:prstGeom prst="rect">
            <a:avLst/>
          </a:prstGeom>
          <a:noFill/>
          <a:ln>
            <a:noFill/>
          </a:ln>
          <a:effectLst>
            <a:glow rad="38100">
              <a:srgbClr val="BBE0E3">
                <a:alpha val="35000"/>
              </a:srgbClr>
            </a:glow>
          </a:effectLst>
          <a:extLst/>
        </p:spPr>
      </p:pic>
    </p:spTree>
    <p:extLst>
      <p:ext uri="{BB962C8B-B14F-4D97-AF65-F5344CB8AC3E}">
        <p14:creationId xmlns:p14="http://schemas.microsoft.com/office/powerpoint/2010/main" xmlns="" val="340172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230181\моя\Картинки\ЗНАКИ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3454" y="4522148"/>
            <a:ext cx="2114067" cy="211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428625" y="0"/>
            <a:ext cx="8715375" cy="836613"/>
          </a:xfrm>
        </p:spPr>
        <p:txBody>
          <a:bodyPr>
            <a:normAutofit/>
          </a:bodyPr>
          <a:lstStyle/>
          <a:p>
            <a:r>
              <a:rPr lang="ru-RU" altLang="ru-RU" sz="22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Соблюдение нормативов формирования расходов </a:t>
            </a:r>
            <a:br>
              <a:rPr lang="ru-RU" altLang="ru-RU" sz="22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</a:br>
            <a:r>
              <a:rPr lang="ru-RU" altLang="ru-RU" sz="22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на содержание органов местного самоуправления</a:t>
            </a:r>
          </a:p>
        </p:txBody>
      </p:sp>
      <p:sp>
        <p:nvSpPr>
          <p:cNvPr id="5123" name="Номер слайда 7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 sz="14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90859225"/>
              </p:ext>
            </p:extLst>
          </p:nvPr>
        </p:nvGraphicFramePr>
        <p:xfrm>
          <a:off x="179512" y="1008844"/>
          <a:ext cx="5976664" cy="5517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0253"/>
                <a:gridCol w="1698113"/>
                <a:gridCol w="1768298"/>
              </a:tblGrid>
              <a:tr h="864095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ГО, МР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19" marR="91419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Утвержденный норматив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19" marR="91419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Норматив,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фактически сложившийся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 1 июля 2018 г.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19" marR="91419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</a:tr>
              <a:tr h="266675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Волжский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27,6%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20,1%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6675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400" b="1" i="0" u="none" strike="noStrike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Горномарийский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21,3%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17,0%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6675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400" b="1" i="0" u="none" strike="noStrike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Звениговский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15,4%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6675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400" b="1" i="0" u="none" strike="noStrike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Килемарский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19,1%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6675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400" b="1" i="0" u="none" strike="noStrike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Куженерский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32,3%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27,3%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6675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400" b="1" i="0" u="none" strike="noStrike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Мари-Турекский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24,8%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16,5%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6675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400" b="1" i="0" u="none" strike="noStrike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Медведевский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16,4%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13,6%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6675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400" b="1" i="0" u="none" strike="noStrike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Моркинский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16,2%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6675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400" b="1" i="0" u="none" strike="noStrike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Новоторъяльский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24,6%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20,1%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6675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400" b="1" i="0" u="none" strike="noStrike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Оршанский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27,9%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22,1%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6675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400" b="1" i="0" u="none" strike="noStrike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Параньгинский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29,3%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25,5%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6675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400" b="1" i="0" u="none" strike="noStrike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Сернурский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23,8%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24,4%</a:t>
                      </a:r>
                      <a:endParaRPr lang="ru-RU" sz="1800" b="1" i="0" u="none" strike="noStrike" kern="12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6675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Советский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23,7%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20,0%</a:t>
                      </a:r>
                      <a:endParaRPr lang="ru-RU" sz="16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6675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400" b="1" i="0" u="none" strike="noStrike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Юринский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36,5%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31,8%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4926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г.Йошкар-Ола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не установлен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19" marR="91419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10,2%</a:t>
                      </a:r>
                      <a:endParaRPr lang="ru-RU" sz="16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6675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г.Волжск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18,2%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19,7%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6675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г.Козьмодемьянск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26,5%</a:t>
                      </a:r>
                      <a:endParaRPr lang="ru-RU" sz="1800" b="1" i="0" u="none" strike="noStrike" kern="12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416352" y="1001338"/>
            <a:ext cx="2448272" cy="1152128"/>
          </a:xfrm>
          <a:prstGeom prst="rect">
            <a:avLst/>
          </a:prstGeom>
          <a:solidFill>
            <a:srgbClr val="CCFFFF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Превышение норматива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7229822" y="2225474"/>
            <a:ext cx="792088" cy="1008112"/>
          </a:xfrm>
          <a:prstGeom prst="downArrow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409159" y="3305594"/>
            <a:ext cx="2448272" cy="1152128"/>
          </a:xfrm>
          <a:prstGeom prst="rect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СОКРАЩЕНИЕ финансовой помощи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47DBADA-CD8E-4293-A46B-FBB70DA4EDED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42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+mn-lt"/>
            </a:endParaRPr>
          </a:p>
        </p:txBody>
      </p:sp>
      <p:pic>
        <p:nvPicPr>
          <p:cNvPr id="12" name="Picture 6" descr="gerb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5242" y="53926"/>
            <a:ext cx="586480" cy="938631"/>
          </a:xfrm>
          <a:prstGeom prst="rect">
            <a:avLst/>
          </a:prstGeom>
          <a:noFill/>
          <a:ln>
            <a:noFill/>
          </a:ln>
          <a:effectLst>
            <a:glow rad="38100">
              <a:srgbClr val="BBE0E3">
                <a:alpha val="35000"/>
              </a:srgbClr>
            </a:glow>
          </a:effectLst>
          <a:extLst/>
        </p:spPr>
      </p:pic>
    </p:spTree>
    <p:extLst>
      <p:ext uri="{BB962C8B-B14F-4D97-AF65-F5344CB8AC3E}">
        <p14:creationId xmlns:p14="http://schemas.microsoft.com/office/powerpoint/2010/main" xmlns="" val="7900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575" y="116632"/>
            <a:ext cx="8734425" cy="54927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1800" b="1" kern="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Расходование акцизов на нефтепродукты, поступивших в муниципальные дорожные фонды в </a:t>
            </a:r>
            <a:r>
              <a:rPr lang="en-US" sz="1800" b="1" kern="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1800" b="1" kern="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полугодии 2018 года, тыс. рублей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326552"/>
              </p:ext>
            </p:extLst>
          </p:nvPr>
        </p:nvGraphicFramePr>
        <p:xfrm>
          <a:off x="9525" y="796070"/>
          <a:ext cx="9124950" cy="5992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4615"/>
                <a:gridCol w="1178011"/>
                <a:gridCol w="1243913"/>
                <a:gridCol w="992661"/>
                <a:gridCol w="1352550"/>
                <a:gridCol w="1485900"/>
                <a:gridCol w="1257300"/>
              </a:tblGrid>
              <a:tr h="101368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ГО, МР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План поступления акцизов на</a:t>
                      </a:r>
                      <a:br>
                        <a:rPr lang="ru-RU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2018 г.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Фактически 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поступившие акцизы в</a:t>
                      </a:r>
                    </a:p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полугодии 2018 г.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исполнения плана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Расходование поступивших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акцизов</a:t>
                      </a:r>
                      <a:endParaRPr lang="en-US" sz="100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в 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полугодии 2018 г.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Неиспользованный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остаток акцизов</a:t>
                      </a:r>
                      <a:endParaRPr lang="ru-RU" sz="1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%  расходования поступивших акцизов</a:t>
                      </a:r>
                    </a:p>
                  </a:txBody>
                  <a:tcPr marL="91454" marR="91454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64086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Волжский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3 606,0</a:t>
                      </a:r>
                    </a:p>
                  </a:txBody>
                  <a:tcPr marL="91454" marR="91454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1 827,0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1 827,0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4086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Горномарийский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5 845,0</a:t>
                      </a:r>
                    </a:p>
                  </a:txBody>
                  <a:tcPr marL="91454" marR="91454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2 962,3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2 877,5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84,8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4086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Звениговский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6 565,3</a:t>
                      </a:r>
                    </a:p>
                  </a:txBody>
                  <a:tcPr marL="91454" marR="91454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3 221,8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1 952,6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1 269,2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4086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Килемарский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2 186,0</a:t>
                      </a:r>
                    </a:p>
                  </a:txBody>
                  <a:tcPr marL="91454" marR="91454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1 108,3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465,4</a:t>
                      </a:r>
                    </a:p>
                  </a:txBody>
                  <a:tcPr marL="91454" marR="91454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642,9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4086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Куженерский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2 488,0</a:t>
                      </a:r>
                    </a:p>
                  </a:txBody>
                  <a:tcPr marL="91454" marR="91454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1 260,7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240,8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1 019,9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4086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Мари-Турекский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5 274,0</a:t>
                      </a:r>
                    </a:p>
                  </a:txBody>
                  <a:tcPr marL="91454" marR="91454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2 673,2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2 616,3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56,9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4086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Медведевский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9 997,0</a:t>
                      </a:r>
                    </a:p>
                  </a:txBody>
                  <a:tcPr marL="91454" marR="91454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5 067,2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1 701,6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3 365,6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4086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Моркинский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5 703,2</a:t>
                      </a:r>
                    </a:p>
                  </a:txBody>
                  <a:tcPr marL="91454" marR="91454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2 890,7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2 388,8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501,9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54" marR="91454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4086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Новоторъяльский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5 852,0</a:t>
                      </a:r>
                    </a:p>
                  </a:txBody>
                  <a:tcPr marL="91454" marR="91454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2 966,2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765,2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2 201,0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4086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Оршанский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3 231,8</a:t>
                      </a:r>
                    </a:p>
                  </a:txBody>
                  <a:tcPr marL="91454" marR="91454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1 585,9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293,5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1 292,4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4086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Параньгинский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3 492,0</a:t>
                      </a:r>
                    </a:p>
                  </a:txBody>
                  <a:tcPr marL="91454" marR="91454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1 769,9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834,6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935,3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4086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Сернурский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5 409,0</a:t>
                      </a:r>
                    </a:p>
                  </a:txBody>
                  <a:tcPr marL="91454" marR="91454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2 741,5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2 741,5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4086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Советский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3 939,0</a:t>
                      </a:r>
                    </a:p>
                  </a:txBody>
                  <a:tcPr marL="91454" marR="91454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1 996,5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554,5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442,0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4086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Юринский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1 533,0</a:t>
                      </a:r>
                    </a:p>
                  </a:txBody>
                  <a:tcPr marL="91454" marR="91454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777,2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820,6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- 43,4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4086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г.Йошкар-Ола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50 127,0</a:t>
                      </a:r>
                    </a:p>
                  </a:txBody>
                  <a:tcPr marL="91454" marR="91454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25 406,9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000,0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406,9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4086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г.Волжск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10 880,2</a:t>
                      </a:r>
                    </a:p>
                  </a:txBody>
                  <a:tcPr marL="91454" marR="91454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5 514,6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4 054,8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1 459,8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1047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г.Козьмодемьянск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3 802,0</a:t>
                      </a:r>
                    </a:p>
                  </a:txBody>
                  <a:tcPr marL="91454" marR="91454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1 926,9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1 646,1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280,8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564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ИТОГО:</a:t>
                      </a:r>
                      <a:endParaRPr lang="ru-RU" sz="1400" b="1" dirty="0">
                        <a:solidFill>
                          <a:srgbClr val="00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129</a:t>
                      </a:r>
                      <a:r>
                        <a:rPr lang="ru-RU" sz="1400" b="1" baseline="0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 930,5</a:t>
                      </a:r>
                      <a:endParaRPr lang="ru-RU" sz="1400" b="1" dirty="0">
                        <a:solidFill>
                          <a:srgbClr val="00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65 696,8</a:t>
                      </a:r>
                      <a:endParaRPr lang="ru-RU" sz="1400" b="1" kern="1200" dirty="0">
                        <a:solidFill>
                          <a:srgbClr val="0000CC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54" marR="91454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44 212,3</a:t>
                      </a:r>
                      <a:endParaRPr lang="ru-RU" sz="1400" b="1" dirty="0">
                        <a:solidFill>
                          <a:srgbClr val="00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21 484,5</a:t>
                      </a:r>
                      <a:endParaRPr lang="ru-RU" sz="1400" b="1" dirty="0">
                        <a:solidFill>
                          <a:srgbClr val="00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kern="120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Номер слайда 3"/>
          <p:cNvSpPr txBox="1">
            <a:spLocks noGrp="1"/>
          </p:cNvSpPr>
          <p:nvPr/>
        </p:nvSpPr>
        <p:spPr bwMode="auto">
          <a:xfrm>
            <a:off x="8894763" y="6669088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B5872E7-8979-4C6B-A6D1-324B9722AB72}" type="slidenum">
              <a:rPr lang="ru-RU" sz="900" kern="0">
                <a:solidFill>
                  <a:srgbClr val="808080">
                    <a:lumMod val="60000"/>
                    <a:lumOff val="40000"/>
                  </a:srgbClr>
                </a:solidFill>
                <a:cs typeface="Arial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43</a:t>
            </a:fld>
            <a:endParaRPr lang="ru-RU" sz="900" kern="0" dirty="0">
              <a:solidFill>
                <a:srgbClr val="808080">
                  <a:lumMod val="60000"/>
                  <a:lumOff val="40000"/>
                </a:srgbClr>
              </a:solidFill>
              <a:cs typeface="Arial" charset="0"/>
            </a:endParaRPr>
          </a:p>
        </p:txBody>
      </p:sp>
      <p:pic>
        <p:nvPicPr>
          <p:cNvPr id="6" name="Picture 6" descr="gerb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5242" y="53926"/>
            <a:ext cx="586480" cy="938631"/>
          </a:xfrm>
          <a:prstGeom prst="rect">
            <a:avLst/>
          </a:prstGeom>
          <a:noFill/>
          <a:ln>
            <a:noFill/>
          </a:ln>
          <a:effectLst>
            <a:glow rad="38100">
              <a:srgbClr val="BBE0E3">
                <a:alpha val="35000"/>
              </a:srgbClr>
            </a:glo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96875" y="-242888"/>
            <a:ext cx="9540875" cy="12239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800" b="1" dirty="0" smtClean="0">
                <a:solidFill>
                  <a:srgbClr val="000066"/>
                </a:solidFill>
                <a:latin typeface="Times New Roman" pitchFamily="18" charset="0"/>
              </a:rPr>
              <a:t/>
            </a:r>
            <a:br>
              <a:rPr lang="ru-RU" altLang="ru-RU" sz="2800" b="1" dirty="0" smtClean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altLang="ru-RU" sz="2800" b="1" dirty="0" smtClean="0">
                <a:solidFill>
                  <a:srgbClr val="000066"/>
                </a:solidFill>
                <a:latin typeface="Times New Roman" pitchFamily="18" charset="0"/>
              </a:rPr>
              <a:t/>
            </a:r>
            <a:br>
              <a:rPr lang="ru-RU" altLang="ru-RU" sz="2800" b="1" dirty="0" smtClean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altLang="ru-RU" sz="2800" b="1" dirty="0" smtClean="0">
                <a:solidFill>
                  <a:srgbClr val="000066"/>
                </a:solidFill>
                <a:latin typeface="Times New Roman" pitchFamily="18" charset="0"/>
              </a:rPr>
              <a:t/>
            </a:r>
            <a:br>
              <a:rPr lang="ru-RU" altLang="ru-RU" sz="2800" b="1" dirty="0" smtClean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altLang="ru-RU" sz="27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Финансирование расходов по отрасли </a:t>
            </a:r>
            <a:br>
              <a:rPr lang="ru-RU" altLang="ru-RU" sz="27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7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«Жилищно-коммунальное хозяйство»</a:t>
            </a:r>
            <a:br>
              <a:rPr lang="ru-RU" altLang="ru-RU" sz="27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7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за </a:t>
            </a:r>
            <a:r>
              <a:rPr lang="en-US" altLang="ru-RU" sz="27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ru-RU" altLang="ru-RU" sz="27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полугодие 2018 г., млн. рублей</a:t>
            </a:r>
            <a:r>
              <a:rPr lang="ru-RU" altLang="ru-RU" sz="2400" b="1" dirty="0" smtClean="0">
                <a:solidFill>
                  <a:srgbClr val="800000"/>
                </a:solidFill>
                <a:cs typeface="Arial" charset="0"/>
              </a:rPr>
              <a:t/>
            </a:r>
            <a:br>
              <a:rPr lang="ru-RU" altLang="ru-RU" sz="2400" b="1" dirty="0" smtClean="0">
                <a:solidFill>
                  <a:srgbClr val="800000"/>
                </a:solidFill>
                <a:cs typeface="Arial" charset="0"/>
              </a:rPr>
            </a:br>
            <a:r>
              <a:rPr lang="ru-RU" alt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rgbClr val="800000"/>
                </a:solidFill>
                <a:latin typeface="Times New Roman" pitchFamily="18" charset="0"/>
              </a:rPr>
            </a:br>
            <a:endParaRPr lang="ru-RU" altLang="ru-RU" sz="2400" b="1" dirty="0" smtClean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120835" name="Text Box 31"/>
          <p:cNvSpPr txBox="1">
            <a:spLocks noChangeArrowheads="1"/>
          </p:cNvSpPr>
          <p:nvPr/>
        </p:nvSpPr>
        <p:spPr bwMode="auto">
          <a:xfrm>
            <a:off x="250825" y="3500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endParaRPr lang="ru-RU" altLang="ru-RU" sz="1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01" name="AutoShape 6"/>
          <p:cNvSpPr>
            <a:spLocks noChangeArrowheads="1"/>
          </p:cNvSpPr>
          <p:nvPr/>
        </p:nvSpPr>
        <p:spPr bwMode="auto">
          <a:xfrm>
            <a:off x="468313" y="2276474"/>
            <a:ext cx="4607742" cy="1224533"/>
          </a:xfrm>
          <a:prstGeom prst="octagon">
            <a:avLst>
              <a:gd name="adj" fmla="val 24620"/>
            </a:avLst>
          </a:prstGeom>
          <a:solidFill>
            <a:srgbClr val="FFCC99">
              <a:alpha val="90000"/>
            </a:srgb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ru-RU" alt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Возмещение разницы в тарифах</a:t>
            </a:r>
            <a:br>
              <a:rPr lang="ru-RU" alt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alt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 </a:t>
            </a:r>
            <a:r>
              <a:rPr lang="ru-RU" alt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коммунальные услуги,</a:t>
            </a:r>
            <a:br>
              <a:rPr lang="ru-RU" alt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предоставляемые </a:t>
            </a:r>
            <a:r>
              <a:rPr lang="ru-RU" alt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населению, </a:t>
            </a:r>
            <a:br>
              <a:rPr lang="ru-RU" alt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том числе субвенции на тепло </a:t>
            </a:r>
            <a:r>
              <a:rPr lang="ru-RU" alt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- 432,4</a:t>
            </a:r>
            <a:endParaRPr lang="ru-RU" alt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AutoShape 7"/>
          <p:cNvSpPr>
            <a:spLocks noChangeArrowheads="1"/>
          </p:cNvSpPr>
          <p:nvPr/>
        </p:nvSpPr>
        <p:spPr bwMode="auto">
          <a:xfrm>
            <a:off x="467544" y="3688457"/>
            <a:ext cx="4608512" cy="936625"/>
          </a:xfrm>
          <a:prstGeom prst="octagon">
            <a:avLst>
              <a:gd name="adj" fmla="val 29287"/>
            </a:avLst>
          </a:prstGeom>
          <a:solidFill>
            <a:srgbClr val="FFCC99">
              <a:alpha val="90000"/>
            </a:srgb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ru-RU" alt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Благоустройство территорий</a:t>
            </a:r>
          </a:p>
        </p:txBody>
      </p:sp>
      <p:sp>
        <p:nvSpPr>
          <p:cNvPr id="4103" name="AutoShape 8"/>
          <p:cNvSpPr>
            <a:spLocks noChangeArrowheads="1"/>
          </p:cNvSpPr>
          <p:nvPr/>
        </p:nvSpPr>
        <p:spPr bwMode="auto">
          <a:xfrm>
            <a:off x="434975" y="4797424"/>
            <a:ext cx="4641081" cy="1367879"/>
          </a:xfrm>
          <a:prstGeom prst="octagon">
            <a:avLst>
              <a:gd name="adj" fmla="val 23716"/>
            </a:avLst>
          </a:prstGeom>
          <a:solidFill>
            <a:srgbClr val="FFCC99">
              <a:alpha val="90000"/>
            </a:srgb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ru-RU" altLang="ru-RU" sz="24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ru-RU" alt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Капитальный ремонт жилфонда </a:t>
            </a:r>
            <a:br>
              <a:rPr lang="ru-RU" alt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(уплата взносов на капитальный </a:t>
            </a:r>
            <a:br>
              <a:rPr lang="ru-RU" alt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ремонт </a:t>
            </a:r>
            <a:r>
              <a:rPr lang="ru-RU" alt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alt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социальному жилью</a:t>
            </a:r>
            <a:r>
              <a:rPr lang="ru-RU" alt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), </a:t>
            </a:r>
            <a:br>
              <a:rPr lang="ru-RU" alt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капитальные и прочие расходы</a:t>
            </a:r>
            <a:endParaRPr lang="ru-RU" alt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0839" name="Text Box 26"/>
          <p:cNvSpPr txBox="1">
            <a:spLocks noChangeArrowheads="1"/>
          </p:cNvSpPr>
          <p:nvPr/>
        </p:nvSpPr>
        <p:spPr bwMode="auto">
          <a:xfrm>
            <a:off x="6659563" y="1268413"/>
            <a:ext cx="230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endParaRPr lang="ru-RU" altLang="ru-RU" sz="1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05" name="AutoShape 14"/>
          <p:cNvSpPr>
            <a:spLocks noChangeArrowheads="1"/>
          </p:cNvSpPr>
          <p:nvPr/>
        </p:nvSpPr>
        <p:spPr bwMode="auto">
          <a:xfrm>
            <a:off x="5148263" y="2784475"/>
            <a:ext cx="1720850" cy="1841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06" name="AutoShape 14"/>
          <p:cNvSpPr>
            <a:spLocks noChangeArrowheads="1"/>
          </p:cNvSpPr>
          <p:nvPr/>
        </p:nvSpPr>
        <p:spPr bwMode="auto">
          <a:xfrm>
            <a:off x="5220072" y="4077072"/>
            <a:ext cx="1720850" cy="1841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endParaRPr lang="ru-RU" sz="1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07" name="AutoShape 14"/>
          <p:cNvSpPr>
            <a:spLocks noChangeArrowheads="1"/>
          </p:cNvSpPr>
          <p:nvPr/>
        </p:nvSpPr>
        <p:spPr bwMode="auto">
          <a:xfrm>
            <a:off x="5292080" y="5373216"/>
            <a:ext cx="1720850" cy="1841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7164288" y="2449463"/>
            <a:ext cx="1427163" cy="864096"/>
          </a:xfrm>
          <a:prstGeom prst="octagon">
            <a:avLst>
              <a:gd name="adj" fmla="val 29287"/>
            </a:avLst>
          </a:prstGeom>
          <a:solidFill>
            <a:srgbClr val="FFCC99"/>
          </a:solidFill>
          <a:ln>
            <a:solidFill>
              <a:schemeClr val="accent5">
                <a:lumMod val="75000"/>
              </a:schemeClr>
            </a:solidFill>
          </a:ln>
          <a:effectLst>
            <a:innerShdw blurRad="368300" dist="50800" dir="18900000">
              <a:schemeClr val="accent5">
                <a:lumMod val="60000"/>
                <a:lumOff val="4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ru-RU" alt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595,0</a:t>
            </a:r>
            <a:endParaRPr lang="ru-RU" alt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AutoShape 10"/>
          <p:cNvSpPr>
            <a:spLocks noChangeArrowheads="1"/>
          </p:cNvSpPr>
          <p:nvPr/>
        </p:nvSpPr>
        <p:spPr bwMode="auto">
          <a:xfrm>
            <a:off x="7164288" y="3750940"/>
            <a:ext cx="1427163" cy="864096"/>
          </a:xfrm>
          <a:prstGeom prst="octagon">
            <a:avLst>
              <a:gd name="adj" fmla="val 29287"/>
            </a:avLst>
          </a:prstGeom>
          <a:solidFill>
            <a:srgbClr val="FFCC99"/>
          </a:solidFill>
          <a:ln>
            <a:solidFill>
              <a:schemeClr val="accent5">
                <a:lumMod val="75000"/>
              </a:schemeClr>
            </a:solidFill>
          </a:ln>
          <a:effectLst>
            <a:innerShdw blurRad="368300" dist="50800" dir="18900000">
              <a:schemeClr val="accent5">
                <a:lumMod val="60000"/>
                <a:lumOff val="4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ru-RU" alt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150,5</a:t>
            </a:r>
            <a:endParaRPr lang="ru-RU" alt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AutoShape 10"/>
          <p:cNvSpPr>
            <a:spLocks noChangeArrowheads="1"/>
          </p:cNvSpPr>
          <p:nvPr/>
        </p:nvSpPr>
        <p:spPr bwMode="auto">
          <a:xfrm>
            <a:off x="7164288" y="5056609"/>
            <a:ext cx="1427163" cy="864096"/>
          </a:xfrm>
          <a:prstGeom prst="octagon">
            <a:avLst>
              <a:gd name="adj" fmla="val 29287"/>
            </a:avLst>
          </a:prstGeom>
          <a:solidFill>
            <a:srgbClr val="FFCC99"/>
          </a:solidFill>
          <a:ln>
            <a:solidFill>
              <a:schemeClr val="accent5">
                <a:lumMod val="75000"/>
              </a:schemeClr>
            </a:solidFill>
          </a:ln>
          <a:effectLst>
            <a:innerShdw blurRad="368300" dist="50800" dir="18900000">
              <a:schemeClr val="accent5">
                <a:lumMod val="60000"/>
                <a:lumOff val="4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ru-RU" alt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89,8</a:t>
            </a:r>
            <a:endParaRPr lang="ru-RU" alt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468313" y="1412875"/>
            <a:ext cx="4607743" cy="576263"/>
          </a:xfrm>
          <a:prstGeom prst="octagon">
            <a:avLst>
              <a:gd name="adj" fmla="val 29287"/>
            </a:avLst>
          </a:prstGeom>
          <a:solidFill>
            <a:srgbClr val="FFCC99">
              <a:alpha val="90000"/>
            </a:srgb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ru-RU" sz="24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ru-RU" altLang="ru-RU" sz="2400" dirty="0">
                <a:solidFill>
                  <a:schemeClr val="tx1"/>
                </a:solidFill>
                <a:cs typeface="Arial" pitchFamily="34" charset="0"/>
              </a:rPr>
              <a:t>   </a:t>
            </a:r>
            <a:r>
              <a:rPr lang="ru-RU" alt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ВСЕГО:</a:t>
            </a:r>
          </a:p>
        </p:txBody>
      </p:sp>
      <p:sp>
        <p:nvSpPr>
          <p:cNvPr id="120855" name="TextBox 18"/>
          <p:cNvSpPr txBox="1">
            <a:spLocks noChangeArrowheads="1"/>
          </p:cNvSpPr>
          <p:nvPr/>
        </p:nvSpPr>
        <p:spPr bwMode="auto">
          <a:xfrm>
            <a:off x="755650" y="1916832"/>
            <a:ext cx="42481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477BB9"/>
                </a:solidFill>
              </a:rPr>
              <a:t>из них:</a:t>
            </a:r>
          </a:p>
        </p:txBody>
      </p:sp>
      <p:sp>
        <p:nvSpPr>
          <p:cNvPr id="20" name="AutoShape 14"/>
          <p:cNvSpPr>
            <a:spLocks noChangeArrowheads="1"/>
          </p:cNvSpPr>
          <p:nvPr/>
        </p:nvSpPr>
        <p:spPr bwMode="auto">
          <a:xfrm>
            <a:off x="5219700" y="1628775"/>
            <a:ext cx="1720850" cy="1841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AutoShape 10"/>
          <p:cNvSpPr>
            <a:spLocks noChangeArrowheads="1"/>
          </p:cNvSpPr>
          <p:nvPr/>
        </p:nvSpPr>
        <p:spPr bwMode="auto">
          <a:xfrm>
            <a:off x="7164288" y="1268760"/>
            <a:ext cx="1427163" cy="864096"/>
          </a:xfrm>
          <a:prstGeom prst="octagon">
            <a:avLst>
              <a:gd name="adj" fmla="val 29287"/>
            </a:avLst>
          </a:prstGeom>
          <a:solidFill>
            <a:srgbClr val="FFCC99"/>
          </a:solidFill>
          <a:ln>
            <a:solidFill>
              <a:schemeClr val="accent5">
                <a:lumMod val="75000"/>
              </a:schemeClr>
            </a:solidFill>
          </a:ln>
          <a:effectLst>
            <a:innerShdw blurRad="368300" dist="50800" dir="18900000">
              <a:schemeClr val="accent5">
                <a:lumMod val="60000"/>
                <a:lumOff val="4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ru-RU" alt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835,3</a:t>
            </a:r>
            <a:endParaRPr lang="ru-RU" alt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47DBADA-CD8E-4293-A46B-FBB70DA4EDED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44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+mn-lt"/>
            </a:endParaRPr>
          </a:p>
        </p:txBody>
      </p:sp>
      <p:pic>
        <p:nvPicPr>
          <p:cNvPr id="24" name="Picture 6" descr="gerb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5242" y="53926"/>
            <a:ext cx="586480" cy="938631"/>
          </a:xfrm>
          <a:prstGeom prst="rect">
            <a:avLst/>
          </a:prstGeom>
          <a:noFill/>
          <a:ln>
            <a:noFill/>
          </a:ln>
          <a:effectLst>
            <a:glow rad="38100">
              <a:srgbClr val="BBE0E3">
                <a:alpha val="35000"/>
              </a:srgbClr>
            </a:glow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358246" cy="76586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800" b="1" kern="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Субсидии бюджетам муниципальных образований </a:t>
            </a:r>
            <a:br>
              <a:rPr lang="ru-RU" sz="1800" b="1" kern="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kern="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на реализацию приоритетного проекта</a:t>
            </a:r>
            <a:br>
              <a:rPr lang="ru-RU" sz="1800" b="1" kern="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kern="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«Формирование комфортной городской среды» </a:t>
            </a:r>
            <a:br>
              <a:rPr lang="ru-RU" sz="1800" b="1" kern="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kern="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по состоянию на 1 июля 2018 г., тыс. рублей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85147998"/>
              </p:ext>
            </p:extLst>
          </p:nvPr>
        </p:nvGraphicFramePr>
        <p:xfrm>
          <a:off x="136079" y="1124738"/>
          <a:ext cx="8856985" cy="5616625"/>
        </p:xfrm>
        <a:graphic>
          <a:graphicData uri="http://schemas.openxmlformats.org/drawingml/2006/table">
            <a:tbl>
              <a:tblPr/>
              <a:tblGrid>
                <a:gridCol w="1656184"/>
                <a:gridCol w="504056"/>
                <a:gridCol w="648072"/>
                <a:gridCol w="720080"/>
                <a:gridCol w="864096"/>
                <a:gridCol w="921704"/>
                <a:gridCol w="980855"/>
                <a:gridCol w="878379"/>
                <a:gridCol w="836370"/>
                <a:gridCol w="847189"/>
              </a:tblGrid>
              <a:tr h="55523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ГО, МР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95" marR="5495" marT="5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9F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Кол-во МО </a:t>
                      </a:r>
                    </a:p>
                  </a:txBody>
                  <a:tcPr marL="5495" marR="5495" marT="5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9F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Кол-во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объектов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95" marR="5495" marT="5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9F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95" marR="5495" marT="5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9F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495" marR="5495" marT="5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Бюджетные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ассигнования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95" marR="5495" marT="5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9F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том числе</a:t>
                      </a:r>
                    </a:p>
                  </a:txBody>
                  <a:tcPr marL="5495" marR="5495" marT="5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9F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5495" marR="5495" marT="5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Финанси-рование</a:t>
                      </a:r>
                      <a:endParaRPr lang="ru-RU" sz="1000" b="1" i="0" u="none" strike="noStrike" baseline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95" marR="5495" marT="5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9F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Кассовый </a:t>
                      </a:r>
                    </a:p>
                    <a:p>
                      <a:pPr algn="ctr" fontAlgn="ctr"/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расход</a:t>
                      </a:r>
                      <a:b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(на уровне МО )</a:t>
                      </a:r>
                    </a:p>
                  </a:txBody>
                  <a:tcPr marL="5495" marR="5495" marT="5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9FD"/>
                    </a:solidFill>
                  </a:tcPr>
                </a:tc>
              </a:tr>
              <a:tr h="5552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дворовые</a:t>
                      </a:r>
                      <a:r>
                        <a:rPr lang="ru-RU" sz="800" b="1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территории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95" marR="5495" marT="5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9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общественные территории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95" marR="5495" marT="5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9F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за счет </a:t>
                      </a:r>
                      <a:br>
                        <a:rPr lang="ru-RU" sz="800" b="1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800" b="1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средств ФБ</a:t>
                      </a:r>
                    </a:p>
                  </a:txBody>
                  <a:tcPr marL="5495" marR="5495" marT="5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9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за счет</a:t>
                      </a:r>
                      <a:br>
                        <a:rPr lang="ru-RU" sz="800" b="1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800" b="1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средств РБ</a:t>
                      </a:r>
                    </a:p>
                  </a:txBody>
                  <a:tcPr marL="5495" marR="5495" marT="5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9F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0029"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35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г. Йошкар-Ола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95" marR="5495" marT="54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1" i="0" u="none" strike="noStrike" dirty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1" i="0" u="none" strike="noStrike" dirty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1" i="0" u="none" strike="noStrike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65 546,46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60 302,71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5 243,75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r>
                        <a:rPr lang="en-US" sz="135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386"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35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г. Волжск</a:t>
                      </a:r>
                      <a:endParaRPr lang="ru-RU" sz="135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95" marR="5495" marT="54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50" b="1" i="0" u="none" strike="noStrike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1" i="0" u="none" strike="noStrike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1" i="0" u="none" strike="noStrike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1" i="0" u="none" strike="noStrike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14 371,79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50" b="1" i="0" u="none" strike="noStrike" dirty="0">
                          <a:latin typeface="Arial" pitchFamily="34" charset="0"/>
                          <a:cs typeface="Arial" pitchFamily="34" charset="0"/>
                        </a:rPr>
                        <a:t>13 222,04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1 149,75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r>
                        <a:rPr lang="en-US" sz="135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029"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35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г.Козьмодемьянск</a:t>
                      </a:r>
                      <a:endParaRPr lang="ru-RU" sz="135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95" marR="5495" marT="54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50" b="1" i="0" u="none" strike="noStrike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1" i="0" u="none" strike="noStrike" dirty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1" i="0" u="none" strike="noStrike" dirty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1" i="0" u="none" strike="noStrike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8 893,04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50" b="1" i="0" u="none" strike="noStrike" dirty="0">
                          <a:latin typeface="Arial" pitchFamily="34" charset="0"/>
                          <a:cs typeface="Arial" pitchFamily="34" charset="0"/>
                        </a:rPr>
                        <a:t>8 181,59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711,45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r>
                        <a:rPr lang="en-US" sz="135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029"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Волжский</a:t>
                      </a:r>
                    </a:p>
                  </a:txBody>
                  <a:tcPr marL="5495" marR="5495" marT="54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1" i="0" u="none" strike="noStrike" dirty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1" i="0" u="none" strike="noStrike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1" i="0" u="none" strike="noStrike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2 540,87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2 337,60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203,27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r>
                        <a:rPr lang="en-US" sz="135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029"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35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Горномарийский</a:t>
                      </a:r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5495" marR="5495" marT="54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1" i="0" u="none" strike="noStrike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1" i="0" u="none" strike="noStrike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1" i="0" u="none" strike="noStrike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833,72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767,02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66,70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r>
                        <a:rPr lang="en-US" sz="135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718"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35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Звениговский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95" marR="5495" marT="54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1" i="0" u="none" strike="noStrike" dirty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1" i="0" u="none" strike="noStrike" dirty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1" i="0" u="none" strike="noStrike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10 600,18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9 752,16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848,02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r>
                        <a:rPr lang="en-US" sz="135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718"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35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Килемарский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95" marR="5495" marT="54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1" i="0" u="none" strike="noStrike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1" i="0" u="none" strike="noStrike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1" i="0" u="none" strike="noStrike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1 468,94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1 351,42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117,52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r>
                        <a:rPr lang="en-US" sz="135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725"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35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Куженерский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95" marR="5495" marT="54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1" i="0" u="none" strike="noStrike" dirty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1" i="0" u="none" strike="noStrike" dirty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1" i="0" u="none" strike="noStrike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2 659,97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2 447,17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212,80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39,22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39,22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718"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35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Мари-Турекский</a:t>
                      </a:r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5495" marR="5495" marT="54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1" i="0" u="none" strike="noStrike" dirty="0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1" i="0" u="none" strike="noStrike" dirty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1" i="0" u="none" strike="noStrike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3 176,09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2 922,00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254,09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r>
                        <a:rPr lang="en-US" sz="135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718"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35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Медведевский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95" marR="5495" marT="54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1" i="0" u="none" strike="noStrike" dirty="0"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1" i="0" u="none" strike="noStrike" dirty="0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1" i="0" u="none" strike="noStrike" dirty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15 364,31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14 135,16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1 229,15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r>
                        <a:rPr lang="en-US" sz="135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718"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35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Моркинский</a:t>
                      </a:r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5495" marR="5495" marT="54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1" i="0" u="none" strike="noStrike" dirty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1" i="0" u="none" strike="noStrike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1" i="0" u="none" strike="noStrike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2 977,58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2 739,37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238,21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119,10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r>
                        <a:rPr lang="en-US" sz="135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718"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35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Новоторъяльский</a:t>
                      </a:r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5495" marR="5495" marT="54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1" i="0" u="none" strike="noStrike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1" i="0" u="none" strike="noStrike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1" i="0" u="none" strike="noStrike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3 176,09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2 922,00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254,09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r>
                        <a:rPr lang="en-US" sz="135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718"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35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Оршанский</a:t>
                      </a:r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5495" marR="5495" marT="54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1" i="0" u="none" strike="noStrike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1" i="0" u="none" strike="noStrike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1" i="0" u="none" strike="noStrike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2 302,66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2 118,45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184,21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r>
                        <a:rPr lang="en-US" sz="135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718"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35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Параньгинский</a:t>
                      </a:r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5495" marR="5495" marT="54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1" i="0" u="none" strike="noStrike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1" i="0" u="none" strike="noStrike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1" i="0" u="none" strike="noStrike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1 945,35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1 789,72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155,63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r>
                        <a:rPr lang="en-US" sz="135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718"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35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Сернурский</a:t>
                      </a:r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5495" marR="5495" marT="54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1" i="0" u="none" strike="noStrike" dirty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1" i="0" u="none" strike="noStrike" dirty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1" i="0" u="none" strike="noStrike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3 771,60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3 469,87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301,73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r>
                        <a:rPr lang="en-US" sz="135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718"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Советский </a:t>
                      </a:r>
                    </a:p>
                  </a:txBody>
                  <a:tcPr marL="5495" marR="5495" marT="54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1" i="0" u="none" strike="noStrike" dirty="0"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1" i="0" u="none" strike="noStrike" dirty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1" i="0" u="none" strike="noStrike" dirty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7 860,81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7 231,94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628,87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68,98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68,98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718"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35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Юринский</a:t>
                      </a:r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5495" marR="5495" marT="54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1" i="0" u="none" strike="noStrike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1" i="0" u="none" strike="noStrike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1" i="0" u="none" strike="noStrike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1 548,34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1 424,47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123,87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r>
                        <a:rPr lang="en-US" sz="135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040"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</a:p>
                  </a:txBody>
                  <a:tcPr marL="5495" marR="5495" marT="54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149 037,8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137 114,7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11 923,1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5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227,30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5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108,20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5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47DBADA-CD8E-4293-A46B-FBB70DA4EDED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45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+mn-lt"/>
            </a:endParaRPr>
          </a:p>
        </p:txBody>
      </p:sp>
      <p:pic>
        <p:nvPicPr>
          <p:cNvPr id="8" name="Picture 6" descr="gerb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5242" y="53926"/>
            <a:ext cx="586480" cy="938631"/>
          </a:xfrm>
          <a:prstGeom prst="rect">
            <a:avLst/>
          </a:prstGeom>
          <a:noFill/>
          <a:ln>
            <a:noFill/>
          </a:ln>
          <a:effectLst>
            <a:glow rad="38100">
              <a:srgbClr val="BBE0E3">
                <a:alpha val="35000"/>
              </a:srgbClr>
            </a:glo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5888"/>
            <a:ext cx="8567737" cy="9810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50" b="1" kern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Структура межбюджетных трансфертов </a:t>
            </a:r>
            <a:br>
              <a:rPr lang="ru-RU" sz="2450" b="1" kern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50" b="1" kern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муниципальным образованиям </a:t>
            </a:r>
            <a:br>
              <a:rPr lang="ru-RU" sz="2450" b="1" kern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50" b="1" kern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за </a:t>
            </a:r>
            <a:r>
              <a:rPr lang="en-US" sz="2450" b="1" kern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2450" b="1" kern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полугодие 2018 г., млн. рублей</a:t>
            </a:r>
          </a:p>
        </p:txBody>
      </p:sp>
      <p:graphicFrame>
        <p:nvGraphicFramePr>
          <p:cNvPr id="12290" name="Object 2"/>
          <p:cNvGraphicFramePr>
            <a:graphicFrameLocks noGrp="1" noChangeAspect="1"/>
          </p:cNvGraphicFramePr>
          <p:nvPr/>
        </p:nvGraphicFramePr>
        <p:xfrm>
          <a:off x="2692400" y="1765300"/>
          <a:ext cx="6248400" cy="4003675"/>
        </p:xfrm>
        <a:graphic>
          <a:graphicData uri="http://schemas.openxmlformats.org/presentationml/2006/ole">
            <p:oleObj spid="_x0000_s823298" name="Worksheet" r:id="rId3" imgW="9067935" imgH="4981631" progId="Excel.Sheet.8">
              <p:embed/>
            </p:oleObj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2894620799"/>
              </p:ext>
            </p:extLst>
          </p:nvPr>
        </p:nvGraphicFramePr>
        <p:xfrm>
          <a:off x="107504" y="2636912"/>
          <a:ext cx="2987824" cy="3631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27584" y="5805264"/>
            <a:ext cx="129614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/>
              <a:t>факт </a:t>
            </a:r>
            <a:r>
              <a:rPr lang="en-US" sz="1300" b="1" dirty="0" smtClean="0"/>
              <a:t>I </a:t>
            </a:r>
            <a:r>
              <a:rPr lang="ru-RU" sz="1300" b="1" dirty="0" smtClean="0"/>
              <a:t>полугодия 201</a:t>
            </a:r>
            <a:r>
              <a:rPr lang="en-US" sz="1300" b="1" dirty="0" smtClean="0"/>
              <a:t>7</a:t>
            </a:r>
            <a:r>
              <a:rPr lang="ru-RU" sz="1300" b="1" dirty="0" smtClean="0"/>
              <a:t> г.</a:t>
            </a:r>
            <a:endParaRPr lang="ru-RU" sz="13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048" y="3212976"/>
            <a:ext cx="1656184" cy="504056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3068960"/>
            <a:ext cx="8930828" cy="79208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277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7624" y="2708920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187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20585561">
            <a:off x="2228393" y="1538379"/>
            <a:ext cx="2254565" cy="1227979"/>
          </a:xfrm>
          <a:prstGeom prst="rightArrow">
            <a:avLst/>
          </a:prstGeom>
          <a:solidFill>
            <a:schemeClr val="accent1">
              <a:lumMod val="60000"/>
              <a:lumOff val="40000"/>
              <a:alpha val="14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 rot="20551789">
            <a:off x="2164835" y="1833762"/>
            <a:ext cx="2424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+</a:t>
            </a:r>
            <a:r>
              <a:rPr lang="en-US" b="1" dirty="0" smtClean="0"/>
              <a:t>90,1</a:t>
            </a:r>
            <a:r>
              <a:rPr lang="ru-RU" b="1" dirty="0" smtClean="0"/>
              <a:t> </a:t>
            </a:r>
            <a:r>
              <a:rPr lang="ru-RU" dirty="0" smtClean="0"/>
              <a:t>млн. рублей</a:t>
            </a:r>
          </a:p>
          <a:p>
            <a:pPr algn="ctr"/>
            <a:r>
              <a:rPr lang="ru-RU" b="1" dirty="0" smtClean="0"/>
              <a:t>(102,2%)</a:t>
            </a:r>
            <a:endParaRPr lang="ru-RU" b="1" dirty="0"/>
          </a:p>
        </p:txBody>
      </p:sp>
      <p:sp>
        <p:nvSpPr>
          <p:cNvPr id="22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DBADA-CD8E-4293-A46B-FBB70DA4EDED}" type="slidenum">
              <a:rPr kumimoji="0" lang="ru-RU" sz="1000" b="0" i="0" u="none" strike="noStrike" kern="0" cap="none" spc="0" normalizeH="0" baseline="0" noProof="0">
                <a:ln>
                  <a:noFill/>
                </a:ln>
                <a:solidFill>
                  <a:srgbClr val="80808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808080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6" name="Picture 6" descr="gerb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55242" y="53926"/>
            <a:ext cx="586480" cy="938631"/>
          </a:xfrm>
          <a:prstGeom prst="rect">
            <a:avLst/>
          </a:prstGeom>
          <a:noFill/>
          <a:ln>
            <a:noFill/>
          </a:ln>
          <a:effectLst>
            <a:glow rad="38100">
              <a:srgbClr val="BBE0E3">
                <a:alpha val="35000"/>
              </a:srgbClr>
            </a:glow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626475" cy="1107996"/>
          </a:xfrm>
          <a:ln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Объем финансовой помощи муниципальным образованиям Республики Марий Эл в 2018 году, </a:t>
            </a:r>
            <a:br>
              <a:rPr lang="ru-RU" sz="22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млн. рублей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13098995"/>
              </p:ext>
            </p:extLst>
          </p:nvPr>
        </p:nvGraphicFramePr>
        <p:xfrm>
          <a:off x="337245" y="1297335"/>
          <a:ext cx="8496944" cy="4964502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494069"/>
                <a:gridCol w="1826445"/>
                <a:gridCol w="1747035"/>
                <a:gridCol w="1429395"/>
              </a:tblGrid>
              <a:tr h="15121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Показатели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Закон</a:t>
                      </a:r>
                      <a:r>
                        <a:rPr lang="ru-RU" sz="1400" b="1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от 01.12.2017 №53-З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ru-RU" sz="12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(Первонач</a:t>
                      </a:r>
                      <a:r>
                        <a:rPr lang="ru-RU" sz="1200" b="0" i="1" u="none" strike="noStrike" dirty="0"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ru-RU" sz="12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утвержденный план)</a:t>
                      </a:r>
                      <a:endParaRPr lang="ru-RU" sz="1200" b="0" i="1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Закон</a:t>
                      </a:r>
                      <a:r>
                        <a:rPr lang="ru-RU" sz="1400" b="1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от 24.07.2018 №29-З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Отклонение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/>
                </a:tc>
              </a:tr>
              <a:tr h="477813">
                <a:tc>
                  <a:txBody>
                    <a:bodyPr/>
                    <a:lstStyle/>
                    <a:p>
                      <a:pPr marL="72000" algn="just" fontAlgn="t"/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r>
                        <a:rPr lang="ru-RU" sz="1800" b="1" i="0" u="none" strike="noStrike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финансовая помощь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9525" marT="9526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800" b="1" i="0" u="none" strike="noStrike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  <a:r>
                        <a:rPr kumimoji="0" lang="ru-RU" sz="1800" b="1" i="0" u="none" strike="noStrike" kern="1200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181,6</a:t>
                      </a:r>
                      <a:endParaRPr kumimoji="0" lang="ru-RU" sz="1800" b="1" i="0" u="none" strike="noStrike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7 637,5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+1 455,9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72000" marT="9525" marB="0" anchor="ctr"/>
                </a:tc>
              </a:tr>
              <a:tr h="477813">
                <a:tc>
                  <a:txBody>
                    <a:bodyPr/>
                    <a:lstStyle/>
                    <a:p>
                      <a:pPr marL="72000" algn="just" fontAlgn="t"/>
                      <a:r>
                        <a:rPr lang="ru-RU" sz="16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Дотации,</a:t>
                      </a:r>
                      <a:r>
                        <a:rPr lang="ru-RU" sz="1500" b="1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i="1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в том числе</a:t>
                      </a:r>
                      <a:endParaRPr lang="ru-RU" sz="1100" b="0" i="1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9525" marT="9526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6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375,4</a:t>
                      </a:r>
                      <a:endParaRPr kumimoji="0" lang="ru-RU" sz="16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1 183,8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72000" marT="9525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+808,4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72000" marT="9525" marB="0" anchor="ctr"/>
                </a:tc>
              </a:tr>
              <a:tr h="47781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    дотация на сбалансированность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9525" marT="9526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600" b="1" i="0" u="none" strike="noStrike" kern="1200" dirty="0" smtClean="0">
                          <a:solidFill>
                            <a:srgbClr val="0070C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36 ,2</a:t>
                      </a:r>
                      <a:endParaRPr kumimoji="0" lang="ru-RU" sz="1600" b="1" i="0" u="none" strike="noStrike" kern="1200" dirty="0">
                        <a:solidFill>
                          <a:srgbClr val="0070C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600" b="1" i="0" u="none" strike="noStrike" kern="1200" dirty="0" smtClean="0">
                          <a:solidFill>
                            <a:srgbClr val="0070C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844 ,6</a:t>
                      </a:r>
                      <a:endParaRPr kumimoji="0" lang="ru-RU" sz="1600" b="1" i="0" u="none" strike="noStrike" kern="1200" dirty="0">
                        <a:solidFill>
                          <a:srgbClr val="0070C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72000" marT="9525" marB="0" anchor="ctr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72000" marT="9525" marB="0" anchor="ctr"/>
                </a:tc>
              </a:tr>
              <a:tr h="770541">
                <a:tc>
                  <a:txBody>
                    <a:bodyPr/>
                    <a:lstStyle/>
                    <a:p>
                      <a:pPr marL="72000" algn="just" fontAlgn="t"/>
                      <a:r>
                        <a:rPr lang="ru-RU" sz="1600" b="1" i="0" u="none" strike="noStrike" dirty="0" smtClean="0">
                          <a:solidFill>
                            <a:schemeClr val="dk1"/>
                          </a:solidFill>
                          <a:latin typeface="Arial" pitchFamily="34" charset="0"/>
                          <a:cs typeface="Arial" pitchFamily="34" charset="0"/>
                        </a:rPr>
                        <a:t>Субсидии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9525" marT="9526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6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454,9</a:t>
                      </a:r>
                      <a:endParaRPr kumimoji="0" lang="ru-RU" sz="16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911,7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+456,8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72000" marT="9525" marB="0" anchor="ctr"/>
                </a:tc>
              </a:tr>
              <a:tr h="770541">
                <a:tc>
                  <a:txBody>
                    <a:bodyPr/>
                    <a:lstStyle/>
                    <a:p>
                      <a:pPr marL="72000" algn="just" fontAlgn="t"/>
                      <a:r>
                        <a:rPr lang="ru-RU" sz="16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9525" marT="9526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6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5 249,2</a:t>
                      </a:r>
                      <a:endParaRPr kumimoji="0" lang="ru-RU" sz="16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5 221,8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-27,4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72000" marT="9525" marB="0" anchor="ctr"/>
                </a:tc>
              </a:tr>
              <a:tr h="477813">
                <a:tc>
                  <a:txBody>
                    <a:bodyPr/>
                    <a:lstStyle/>
                    <a:p>
                      <a:pPr marL="72000" algn="just" fontAlgn="t"/>
                      <a:r>
                        <a:rPr lang="ru-RU" sz="16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Иные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9525" marT="9526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6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102,1</a:t>
                      </a:r>
                      <a:endParaRPr kumimoji="0" lang="ru-RU" sz="16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320,2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+218,1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72000" marT="9525" marB="0" anchor="ctr"/>
                </a:tc>
              </a:tr>
            </a:tbl>
          </a:graphicData>
        </a:graphic>
      </p:graphicFrame>
      <p:sp>
        <p:nvSpPr>
          <p:cNvPr id="6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DBADA-CD8E-4293-A46B-FBB70DA4EDED}" type="slidenum">
              <a:rPr kumimoji="0" lang="ru-RU" sz="1000" b="0" i="0" u="none" strike="noStrike" kern="0" cap="none" spc="0" normalizeH="0" baseline="0" noProof="0">
                <a:ln>
                  <a:noFill/>
                </a:ln>
                <a:solidFill>
                  <a:srgbClr val="80808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808080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7" name="Picture 6" descr="gerb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5242" y="53926"/>
            <a:ext cx="586480" cy="938631"/>
          </a:xfrm>
          <a:prstGeom prst="rect">
            <a:avLst/>
          </a:prstGeom>
          <a:noFill/>
          <a:ln>
            <a:noFill/>
          </a:ln>
          <a:effectLst>
            <a:glow rad="38100">
              <a:srgbClr val="BBE0E3">
                <a:alpha val="35000"/>
              </a:srgbClr>
            </a:glo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255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b="1" kern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Итоги исполнения консолидированного бюджета </a:t>
            </a:r>
            <a:br>
              <a:rPr lang="ru-RU" sz="2400" b="1" kern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kern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Республики Марий Эл за </a:t>
            </a:r>
            <a:r>
              <a:rPr lang="en-US" sz="2400" b="1" kern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2400" b="1" kern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полугодие 2018 г.,</a:t>
            </a:r>
            <a:br>
              <a:rPr lang="ru-RU" sz="2400" b="1" kern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kern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млн. рублей</a:t>
            </a:r>
            <a:endParaRPr lang="en-US" sz="2400" b="1" kern="12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3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84493137"/>
              </p:ext>
            </p:extLst>
          </p:nvPr>
        </p:nvGraphicFramePr>
        <p:xfrm>
          <a:off x="-1404664" y="1844824"/>
          <a:ext cx="10745788" cy="4241800"/>
        </p:xfrm>
        <a:graphic>
          <a:graphicData uri="http://schemas.openxmlformats.org/presentationml/2006/ole">
            <p:oleObj spid="_x0000_s824322" name="Worksheet" r:id="rId4" imgW="9048784" imgH="4295907" progId="Excel.Sheet.8">
              <p:embed/>
            </p:oleObj>
          </a:graphicData>
        </a:graphic>
      </p:graphicFrame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771800" y="4797152"/>
            <a:ext cx="36004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консолидированный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843808" y="3645024"/>
            <a:ext cx="3600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республиканский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5148064" y="2420888"/>
            <a:ext cx="3600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местные</a:t>
            </a:r>
          </a:p>
        </p:txBody>
      </p:sp>
      <p:sp>
        <p:nvSpPr>
          <p:cNvPr id="13322" name="TextBox 12"/>
          <p:cNvSpPr txBox="1">
            <a:spLocks noChangeArrowheads="1"/>
          </p:cNvSpPr>
          <p:nvPr/>
        </p:nvSpPr>
        <p:spPr bwMode="auto">
          <a:xfrm>
            <a:off x="4750966" y="1396206"/>
            <a:ext cx="17287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 dirty="0">
                <a:solidFill>
                  <a:srgbClr val="000099"/>
                </a:solidFill>
              </a:rPr>
              <a:t>профицит</a:t>
            </a:r>
          </a:p>
        </p:txBody>
      </p:sp>
      <p:sp>
        <p:nvSpPr>
          <p:cNvPr id="13323" name="TextBox 13"/>
          <p:cNvSpPr txBox="1">
            <a:spLocks noChangeArrowheads="1"/>
          </p:cNvSpPr>
          <p:nvPr/>
        </p:nvSpPr>
        <p:spPr bwMode="auto">
          <a:xfrm>
            <a:off x="2915816" y="1396206"/>
            <a:ext cx="2232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 dirty="0">
                <a:solidFill>
                  <a:srgbClr val="000099"/>
                </a:solidFill>
              </a:rPr>
              <a:t>дефицит   </a:t>
            </a:r>
            <a:r>
              <a:rPr lang="en-US" altLang="ru-RU" sz="2400" b="1" dirty="0">
                <a:solidFill>
                  <a:srgbClr val="000099"/>
                </a:solidFill>
              </a:rPr>
              <a:t>/</a:t>
            </a:r>
            <a:endParaRPr lang="ru-RU" altLang="ru-RU" sz="2400" b="1" dirty="0">
              <a:solidFill>
                <a:srgbClr val="000099"/>
              </a:solidFill>
            </a:endParaRPr>
          </a:p>
        </p:txBody>
      </p:sp>
      <p:sp>
        <p:nvSpPr>
          <p:cNvPr id="18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DBADA-CD8E-4293-A46B-FBB70DA4EDED}" type="slidenum">
              <a:rPr kumimoji="0" lang="ru-RU" sz="1000" b="0" i="0" u="none" strike="noStrike" kern="0" cap="none" spc="0" normalizeH="0" baseline="0" noProof="0">
                <a:ln>
                  <a:noFill/>
                </a:ln>
                <a:solidFill>
                  <a:srgbClr val="80808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808080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3" name="Picture 6" descr="gerb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55242" y="53926"/>
            <a:ext cx="586480" cy="938631"/>
          </a:xfrm>
          <a:prstGeom prst="rect">
            <a:avLst/>
          </a:prstGeom>
          <a:noFill/>
          <a:ln>
            <a:noFill/>
          </a:ln>
          <a:effectLst>
            <a:glow rad="38100">
              <a:srgbClr val="BBE0E3">
                <a:alpha val="35000"/>
              </a:srgbClr>
            </a:glow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1438"/>
            <a:ext cx="9118600" cy="714375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22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Исполнение программ заимствований </a:t>
            </a:r>
            <a:br>
              <a:rPr lang="ru-RU" altLang="ru-RU" sz="22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2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в 2018 году, млн. рублей</a:t>
            </a:r>
          </a:p>
        </p:txBody>
      </p:sp>
      <p:sp>
        <p:nvSpPr>
          <p:cNvPr id="100356" name="Text Box 8"/>
          <p:cNvSpPr txBox="1">
            <a:spLocks noChangeArrowheads="1"/>
          </p:cNvSpPr>
          <p:nvPr/>
        </p:nvSpPr>
        <p:spPr bwMode="auto">
          <a:xfrm>
            <a:off x="358775" y="2663546"/>
            <a:ext cx="8389690" cy="650875"/>
          </a:xfrm>
          <a:prstGeom prst="rect">
            <a:avLst/>
          </a:prstGeom>
          <a:solidFill>
            <a:srgbClr val="C4E278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b="1" dirty="0" smtClean="0">
                <a:cs typeface="+mn-cs"/>
              </a:rPr>
              <a:t>Исполнение годовых бюджетных назначений в части привлечения</a:t>
            </a:r>
            <a:r>
              <a:rPr lang="ru-RU" b="1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ru-RU" b="1" dirty="0" smtClean="0">
                <a:cs typeface="+mn-cs"/>
              </a:rPr>
              <a:t>заимствований</a:t>
            </a:r>
          </a:p>
        </p:txBody>
      </p:sp>
      <p:sp>
        <p:nvSpPr>
          <p:cNvPr id="100357" name="Text Box 9"/>
          <p:cNvSpPr txBox="1">
            <a:spLocks noChangeArrowheads="1"/>
          </p:cNvSpPr>
          <p:nvPr/>
        </p:nvSpPr>
        <p:spPr bwMode="auto">
          <a:xfrm>
            <a:off x="636588" y="1513160"/>
            <a:ext cx="2609850" cy="64135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b="1" u="sng"/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 u="none" dirty="0" smtClean="0">
                <a:latin typeface="Arial" pitchFamily="34" charset="0"/>
                <a:cs typeface="+mn-cs"/>
              </a:rPr>
              <a:t>Консолидированный бюджет</a:t>
            </a:r>
          </a:p>
        </p:txBody>
      </p:sp>
      <p:sp>
        <p:nvSpPr>
          <p:cNvPr id="100358" name="Text Box 10"/>
          <p:cNvSpPr txBox="1">
            <a:spLocks noChangeArrowheads="1"/>
          </p:cNvSpPr>
          <p:nvPr/>
        </p:nvSpPr>
        <p:spPr bwMode="auto">
          <a:xfrm>
            <a:off x="3417888" y="1506810"/>
            <a:ext cx="2428875" cy="64135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b="1" u="sng"/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 u="none" dirty="0" smtClean="0">
                <a:latin typeface="Arial" pitchFamily="34" charset="0"/>
                <a:cs typeface="+mn-cs"/>
              </a:rPr>
              <a:t>Республиканский бюджет</a:t>
            </a:r>
          </a:p>
        </p:txBody>
      </p:sp>
      <p:sp>
        <p:nvSpPr>
          <p:cNvPr id="100359" name="Text Box 11"/>
          <p:cNvSpPr txBox="1">
            <a:spLocks noChangeArrowheads="1"/>
          </p:cNvSpPr>
          <p:nvPr/>
        </p:nvSpPr>
        <p:spPr bwMode="auto">
          <a:xfrm>
            <a:off x="6043613" y="1230585"/>
            <a:ext cx="2428875" cy="915988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b="1" dirty="0" smtClean="0">
                <a:cs typeface="+mn-cs"/>
              </a:rPr>
              <a:t>Бюджеты муниципальных образований</a:t>
            </a:r>
          </a:p>
        </p:txBody>
      </p:sp>
      <p:sp>
        <p:nvSpPr>
          <p:cNvPr id="100360" name="AutoShape 21"/>
          <p:cNvSpPr>
            <a:spLocks noChangeArrowheads="1"/>
          </p:cNvSpPr>
          <p:nvPr/>
        </p:nvSpPr>
        <p:spPr bwMode="auto">
          <a:xfrm rot="5400000">
            <a:off x="7096919" y="2093038"/>
            <a:ext cx="309562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endParaRPr lang="ru-RU" sz="2000" b="1">
              <a:latin typeface="Arial" pitchFamily="34" charset="0"/>
              <a:cs typeface="+mn-cs"/>
            </a:endParaRPr>
          </a:p>
        </p:txBody>
      </p:sp>
      <p:sp>
        <p:nvSpPr>
          <p:cNvPr id="100361" name="AutoShape 22"/>
          <p:cNvSpPr>
            <a:spLocks noChangeArrowheads="1"/>
          </p:cNvSpPr>
          <p:nvPr/>
        </p:nvSpPr>
        <p:spPr bwMode="auto">
          <a:xfrm rot="5400000">
            <a:off x="7088981" y="3270730"/>
            <a:ext cx="328613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endParaRPr lang="ru-RU" sz="2000" b="1">
              <a:latin typeface="Arial" pitchFamily="34" charset="0"/>
              <a:cs typeface="+mn-cs"/>
            </a:endParaRPr>
          </a:p>
        </p:txBody>
      </p:sp>
      <p:sp>
        <p:nvSpPr>
          <p:cNvPr id="100362" name="AutoShape 34"/>
          <p:cNvSpPr>
            <a:spLocks noChangeArrowheads="1"/>
          </p:cNvSpPr>
          <p:nvPr/>
        </p:nvSpPr>
        <p:spPr bwMode="auto">
          <a:xfrm rot="5400000">
            <a:off x="7084219" y="5537386"/>
            <a:ext cx="328612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endParaRPr lang="ru-RU" sz="2000" b="1">
              <a:latin typeface="Arial" pitchFamily="34" charset="0"/>
              <a:cs typeface="+mn-cs"/>
            </a:endParaRPr>
          </a:p>
        </p:txBody>
      </p:sp>
      <p:sp>
        <p:nvSpPr>
          <p:cNvPr id="100363" name="AutoShape 35"/>
          <p:cNvSpPr>
            <a:spLocks noChangeArrowheads="1"/>
          </p:cNvSpPr>
          <p:nvPr/>
        </p:nvSpPr>
        <p:spPr bwMode="auto">
          <a:xfrm rot="5400000">
            <a:off x="7082632" y="4316832"/>
            <a:ext cx="328612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endParaRPr lang="ru-RU" sz="2000" b="1">
              <a:latin typeface="Arial" pitchFamily="34" charset="0"/>
              <a:cs typeface="+mn-cs"/>
            </a:endParaRPr>
          </a:p>
        </p:txBody>
      </p:sp>
      <p:sp>
        <p:nvSpPr>
          <p:cNvPr id="100364" name="Text Box 36"/>
          <p:cNvSpPr txBox="1">
            <a:spLocks noChangeArrowheads="1"/>
          </p:cNvSpPr>
          <p:nvPr/>
        </p:nvSpPr>
        <p:spPr bwMode="auto">
          <a:xfrm>
            <a:off x="358775" y="4933929"/>
            <a:ext cx="8389689" cy="650875"/>
          </a:xfrm>
          <a:prstGeom prst="rect">
            <a:avLst/>
          </a:prstGeom>
          <a:solidFill>
            <a:srgbClr val="C4E278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b="1" dirty="0" smtClean="0">
                <a:cs typeface="+mn-cs"/>
              </a:rPr>
              <a:t>Исполнение годовых бюджетных назначений в части погашения</a:t>
            </a:r>
            <a:r>
              <a:rPr lang="ru-RU" b="1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ru-RU" b="1" dirty="0" smtClean="0">
                <a:cs typeface="+mn-cs"/>
              </a:rPr>
              <a:t>заимствований</a:t>
            </a:r>
          </a:p>
        </p:txBody>
      </p:sp>
      <p:sp>
        <p:nvSpPr>
          <p:cNvPr id="100365" name="AutoShape 38"/>
          <p:cNvSpPr>
            <a:spLocks noChangeArrowheads="1"/>
          </p:cNvSpPr>
          <p:nvPr/>
        </p:nvSpPr>
        <p:spPr bwMode="auto">
          <a:xfrm rot="5400000">
            <a:off x="4431507" y="2093038"/>
            <a:ext cx="309562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endParaRPr lang="ru-RU" sz="2000" b="1">
              <a:latin typeface="Arial" pitchFamily="34" charset="0"/>
              <a:cs typeface="+mn-cs"/>
            </a:endParaRPr>
          </a:p>
        </p:txBody>
      </p:sp>
      <p:sp>
        <p:nvSpPr>
          <p:cNvPr id="100366" name="AutoShape 39"/>
          <p:cNvSpPr>
            <a:spLocks noChangeArrowheads="1"/>
          </p:cNvSpPr>
          <p:nvPr/>
        </p:nvSpPr>
        <p:spPr bwMode="auto">
          <a:xfrm rot="5400000">
            <a:off x="4423568" y="3270730"/>
            <a:ext cx="328613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endParaRPr lang="ru-RU" sz="2000" b="1">
              <a:latin typeface="Arial" pitchFamily="34" charset="0"/>
              <a:cs typeface="+mn-cs"/>
            </a:endParaRPr>
          </a:p>
        </p:txBody>
      </p:sp>
      <p:sp>
        <p:nvSpPr>
          <p:cNvPr id="100367" name="AutoShape 41"/>
          <p:cNvSpPr>
            <a:spLocks noChangeArrowheads="1"/>
          </p:cNvSpPr>
          <p:nvPr/>
        </p:nvSpPr>
        <p:spPr bwMode="auto">
          <a:xfrm rot="5400000">
            <a:off x="4425157" y="5537386"/>
            <a:ext cx="328612" cy="609600"/>
          </a:xfrm>
          <a:prstGeom prst="rightArrow">
            <a:avLst>
              <a:gd name="adj1" fmla="val 50528"/>
              <a:gd name="adj2" fmla="val 251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endParaRPr lang="ru-RU" sz="2000" b="1">
              <a:latin typeface="Arial" pitchFamily="34" charset="0"/>
              <a:cs typeface="+mn-cs"/>
            </a:endParaRPr>
          </a:p>
        </p:txBody>
      </p:sp>
      <p:sp>
        <p:nvSpPr>
          <p:cNvPr id="100368" name="AutoShape 42"/>
          <p:cNvSpPr>
            <a:spLocks noChangeArrowheads="1"/>
          </p:cNvSpPr>
          <p:nvPr/>
        </p:nvSpPr>
        <p:spPr bwMode="auto">
          <a:xfrm rot="5400000">
            <a:off x="4429919" y="4316832"/>
            <a:ext cx="328612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endParaRPr lang="ru-RU" sz="2000" b="1">
              <a:latin typeface="Arial" pitchFamily="34" charset="0"/>
              <a:cs typeface="+mn-cs"/>
            </a:endParaRPr>
          </a:p>
        </p:txBody>
      </p:sp>
      <p:sp>
        <p:nvSpPr>
          <p:cNvPr id="100369" name="AutoShape 44"/>
          <p:cNvSpPr>
            <a:spLocks noChangeArrowheads="1"/>
          </p:cNvSpPr>
          <p:nvPr/>
        </p:nvSpPr>
        <p:spPr bwMode="auto">
          <a:xfrm rot="5400000">
            <a:off x="1785143" y="2094626"/>
            <a:ext cx="309563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endParaRPr lang="ru-RU" sz="2000" b="1">
              <a:latin typeface="Arial" pitchFamily="34" charset="0"/>
              <a:cs typeface="+mn-cs"/>
            </a:endParaRPr>
          </a:p>
        </p:txBody>
      </p:sp>
      <p:sp>
        <p:nvSpPr>
          <p:cNvPr id="100370" name="AutoShape 45"/>
          <p:cNvSpPr>
            <a:spLocks noChangeArrowheads="1"/>
          </p:cNvSpPr>
          <p:nvPr/>
        </p:nvSpPr>
        <p:spPr bwMode="auto">
          <a:xfrm rot="5400000">
            <a:off x="1780381" y="3267555"/>
            <a:ext cx="328613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endParaRPr lang="ru-RU" sz="2000" b="1">
              <a:latin typeface="Arial" pitchFamily="34" charset="0"/>
              <a:cs typeface="+mn-cs"/>
            </a:endParaRPr>
          </a:p>
        </p:txBody>
      </p:sp>
      <p:sp>
        <p:nvSpPr>
          <p:cNvPr id="100371" name="AutoShape 47"/>
          <p:cNvSpPr>
            <a:spLocks noChangeArrowheads="1"/>
          </p:cNvSpPr>
          <p:nvPr/>
        </p:nvSpPr>
        <p:spPr bwMode="auto">
          <a:xfrm rot="5400000">
            <a:off x="1783557" y="5537386"/>
            <a:ext cx="328612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endParaRPr lang="ru-RU" sz="2000" b="1">
              <a:latin typeface="Arial" pitchFamily="34" charset="0"/>
              <a:cs typeface="+mn-cs"/>
            </a:endParaRPr>
          </a:p>
        </p:txBody>
      </p:sp>
      <p:sp>
        <p:nvSpPr>
          <p:cNvPr id="100372" name="AutoShape 48"/>
          <p:cNvSpPr>
            <a:spLocks noChangeArrowheads="1"/>
          </p:cNvSpPr>
          <p:nvPr/>
        </p:nvSpPr>
        <p:spPr bwMode="auto">
          <a:xfrm rot="5400000">
            <a:off x="1781969" y="4313657"/>
            <a:ext cx="328612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endParaRPr lang="ru-RU" sz="2000" b="1">
              <a:latin typeface="Arial" pitchFamily="34" charset="0"/>
              <a:cs typeface="+mn-cs"/>
            </a:endParaRPr>
          </a:p>
        </p:txBody>
      </p:sp>
      <p:sp>
        <p:nvSpPr>
          <p:cNvPr id="4150" name="AutoShape 21"/>
          <p:cNvSpPr>
            <a:spLocks noChangeArrowheads="1"/>
          </p:cNvSpPr>
          <p:nvPr/>
        </p:nvSpPr>
        <p:spPr bwMode="auto">
          <a:xfrm>
            <a:off x="500063" y="3840163"/>
            <a:ext cx="2609850" cy="530225"/>
          </a:xfrm>
          <a:prstGeom prst="foldedCorner">
            <a:avLst>
              <a:gd name="adj" fmla="val 12500"/>
            </a:avLst>
          </a:prstGeom>
          <a:solidFill>
            <a:srgbClr val="D7C7C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 dirty="0" smtClean="0"/>
              <a:t>2 </a:t>
            </a:r>
            <a:r>
              <a:rPr lang="en-US" altLang="ru-RU" sz="2800" b="1" dirty="0" smtClean="0"/>
              <a:t>650</a:t>
            </a:r>
            <a:r>
              <a:rPr lang="ru-RU" altLang="ru-RU" sz="2800" b="1" dirty="0" smtClean="0"/>
              <a:t>,3 </a:t>
            </a:r>
            <a:r>
              <a:rPr lang="ru-RU" altLang="ru-RU" sz="2800" b="1" dirty="0"/>
              <a:t>/ </a:t>
            </a:r>
            <a:r>
              <a:rPr lang="ru-RU" altLang="ru-RU" sz="2800" b="1" dirty="0" smtClean="0">
                <a:solidFill>
                  <a:srgbClr val="B40404"/>
                </a:solidFill>
              </a:rPr>
              <a:t>63,7</a:t>
            </a:r>
            <a:r>
              <a:rPr lang="ru-RU" altLang="ru-RU" sz="2600" b="1" dirty="0" smtClean="0">
                <a:solidFill>
                  <a:srgbClr val="B40404"/>
                </a:solidFill>
              </a:rPr>
              <a:t>%</a:t>
            </a:r>
            <a:endParaRPr lang="ru-RU" altLang="ru-RU" sz="2600" b="1" dirty="0">
              <a:solidFill>
                <a:srgbClr val="B40404"/>
              </a:solidFill>
            </a:endParaRPr>
          </a:p>
        </p:txBody>
      </p:sp>
      <p:sp>
        <p:nvSpPr>
          <p:cNvPr id="4151" name="AutoShape 22"/>
          <p:cNvSpPr>
            <a:spLocks noChangeArrowheads="1"/>
          </p:cNvSpPr>
          <p:nvPr/>
        </p:nvSpPr>
        <p:spPr bwMode="auto">
          <a:xfrm>
            <a:off x="3328988" y="3840163"/>
            <a:ext cx="2571750" cy="527050"/>
          </a:xfrm>
          <a:prstGeom prst="foldedCorner">
            <a:avLst>
              <a:gd name="adj" fmla="val 12500"/>
            </a:avLst>
          </a:prstGeom>
          <a:solidFill>
            <a:srgbClr val="D7C7C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 dirty="0" smtClean="0"/>
              <a:t>2 500,0 </a:t>
            </a:r>
            <a:r>
              <a:rPr lang="ru-RU" altLang="ru-RU" sz="2800" b="1" dirty="0"/>
              <a:t>/ </a:t>
            </a:r>
            <a:r>
              <a:rPr lang="ru-RU" altLang="ru-RU" sz="2800" b="1" dirty="0" smtClean="0">
                <a:solidFill>
                  <a:srgbClr val="B40404"/>
                </a:solidFill>
              </a:rPr>
              <a:t>65,8</a:t>
            </a:r>
            <a:r>
              <a:rPr lang="ru-RU" altLang="ru-RU" sz="2600" b="1" dirty="0" smtClean="0">
                <a:solidFill>
                  <a:srgbClr val="B40404"/>
                </a:solidFill>
              </a:rPr>
              <a:t>%</a:t>
            </a:r>
            <a:endParaRPr lang="ru-RU" altLang="ru-RU" sz="2600" b="1" dirty="0">
              <a:solidFill>
                <a:srgbClr val="B40404"/>
              </a:solidFill>
            </a:endParaRPr>
          </a:p>
        </p:txBody>
      </p:sp>
      <p:sp>
        <p:nvSpPr>
          <p:cNvPr id="4152" name="AutoShape 23"/>
          <p:cNvSpPr>
            <a:spLocks noChangeArrowheads="1"/>
          </p:cNvSpPr>
          <p:nvPr/>
        </p:nvSpPr>
        <p:spPr bwMode="auto">
          <a:xfrm>
            <a:off x="6143625" y="3840163"/>
            <a:ext cx="2273300" cy="538162"/>
          </a:xfrm>
          <a:prstGeom prst="foldedCorner">
            <a:avLst>
              <a:gd name="adj" fmla="val 12500"/>
            </a:avLst>
          </a:prstGeom>
          <a:solidFill>
            <a:srgbClr val="D7C7C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 dirty="0" smtClean="0"/>
              <a:t>247,7 </a:t>
            </a:r>
            <a:r>
              <a:rPr lang="ru-RU" altLang="ru-RU" sz="2800" b="1" dirty="0"/>
              <a:t>/ </a:t>
            </a:r>
            <a:r>
              <a:rPr lang="ru-RU" altLang="ru-RU" sz="2800" b="1" dirty="0" smtClean="0">
                <a:solidFill>
                  <a:srgbClr val="B40404"/>
                </a:solidFill>
              </a:rPr>
              <a:t>50</a:t>
            </a:r>
            <a:r>
              <a:rPr lang="ru-RU" altLang="ru-RU" sz="2600" b="1" dirty="0" smtClean="0">
                <a:solidFill>
                  <a:srgbClr val="B40404"/>
                </a:solidFill>
              </a:rPr>
              <a:t>,</a:t>
            </a:r>
            <a:r>
              <a:rPr lang="ru-RU" altLang="ru-RU" sz="2800" b="1" dirty="0" smtClean="0">
                <a:solidFill>
                  <a:srgbClr val="B40404"/>
                </a:solidFill>
              </a:rPr>
              <a:t>3</a:t>
            </a:r>
            <a:r>
              <a:rPr lang="ru-RU" altLang="ru-RU" sz="2600" b="1" dirty="0" smtClean="0">
                <a:solidFill>
                  <a:srgbClr val="B40404"/>
                </a:solidFill>
              </a:rPr>
              <a:t>%</a:t>
            </a:r>
            <a:endParaRPr lang="ru-RU" altLang="ru-RU" sz="2600" b="1" dirty="0">
              <a:solidFill>
                <a:srgbClr val="B40404"/>
              </a:solidFill>
            </a:endParaRPr>
          </a:p>
        </p:txBody>
      </p:sp>
      <p:sp>
        <p:nvSpPr>
          <p:cNvPr id="4153" name="AutoShape 24"/>
          <p:cNvSpPr>
            <a:spLocks noChangeArrowheads="1"/>
          </p:cNvSpPr>
          <p:nvPr/>
        </p:nvSpPr>
        <p:spPr bwMode="auto">
          <a:xfrm>
            <a:off x="561976" y="6126163"/>
            <a:ext cx="2573338" cy="542925"/>
          </a:xfrm>
          <a:prstGeom prst="foldedCorner">
            <a:avLst>
              <a:gd name="adj" fmla="val 12500"/>
            </a:avLst>
          </a:prstGeom>
          <a:solidFill>
            <a:srgbClr val="D7C7C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 dirty="0" smtClean="0"/>
              <a:t>1 6</a:t>
            </a:r>
            <a:r>
              <a:rPr lang="en-US" altLang="ru-RU" sz="2800" b="1" dirty="0" smtClean="0"/>
              <a:t>29</a:t>
            </a:r>
            <a:r>
              <a:rPr lang="ru-RU" altLang="ru-RU" sz="2800" b="1" dirty="0" smtClean="0"/>
              <a:t>,</a:t>
            </a:r>
            <a:r>
              <a:rPr lang="en-US" altLang="ru-RU" sz="2800" b="1" dirty="0" smtClean="0"/>
              <a:t>9</a:t>
            </a:r>
            <a:r>
              <a:rPr lang="ru-RU" altLang="ru-RU" sz="2800" b="1" dirty="0" smtClean="0"/>
              <a:t> / </a:t>
            </a:r>
            <a:r>
              <a:rPr lang="ru-RU" altLang="ru-RU" sz="2800" b="1" dirty="0" smtClean="0">
                <a:solidFill>
                  <a:srgbClr val="B40404"/>
                </a:solidFill>
              </a:rPr>
              <a:t>39</a:t>
            </a:r>
            <a:r>
              <a:rPr lang="ru-RU" altLang="ru-RU" sz="2600" b="1" dirty="0" smtClean="0">
                <a:solidFill>
                  <a:srgbClr val="B40404"/>
                </a:solidFill>
              </a:rPr>
              <a:t>,4%</a:t>
            </a:r>
            <a:endParaRPr lang="ru-RU" altLang="ru-RU" sz="2600" b="1" dirty="0">
              <a:solidFill>
                <a:srgbClr val="B40404"/>
              </a:solidFill>
            </a:endParaRPr>
          </a:p>
        </p:txBody>
      </p:sp>
      <p:sp>
        <p:nvSpPr>
          <p:cNvPr id="4154" name="AutoShape 25"/>
          <p:cNvSpPr>
            <a:spLocks noChangeArrowheads="1"/>
          </p:cNvSpPr>
          <p:nvPr/>
        </p:nvSpPr>
        <p:spPr bwMode="auto">
          <a:xfrm>
            <a:off x="3343275" y="6124575"/>
            <a:ext cx="2566988" cy="542925"/>
          </a:xfrm>
          <a:prstGeom prst="foldedCorner">
            <a:avLst>
              <a:gd name="adj" fmla="val 12500"/>
            </a:avLst>
          </a:prstGeom>
          <a:solidFill>
            <a:srgbClr val="D7C7C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 dirty="0" smtClean="0"/>
              <a:t>1 500,0 / </a:t>
            </a:r>
            <a:r>
              <a:rPr lang="ru-RU" altLang="ru-RU" sz="2800" b="1" dirty="0" smtClean="0">
                <a:solidFill>
                  <a:srgbClr val="B40404"/>
                </a:solidFill>
              </a:rPr>
              <a:t>39,5 </a:t>
            </a:r>
            <a:r>
              <a:rPr lang="ru-RU" altLang="ru-RU" sz="2600" b="1" dirty="0" smtClean="0">
                <a:solidFill>
                  <a:srgbClr val="B40404"/>
                </a:solidFill>
              </a:rPr>
              <a:t>%</a:t>
            </a:r>
            <a:endParaRPr lang="ru-RU" altLang="ru-RU" sz="2600" b="1" dirty="0">
              <a:solidFill>
                <a:srgbClr val="B40404"/>
              </a:solidFill>
            </a:endParaRPr>
          </a:p>
        </p:txBody>
      </p:sp>
      <p:sp>
        <p:nvSpPr>
          <p:cNvPr id="4155" name="AutoShape 26"/>
          <p:cNvSpPr>
            <a:spLocks noChangeArrowheads="1"/>
          </p:cNvSpPr>
          <p:nvPr/>
        </p:nvSpPr>
        <p:spPr bwMode="auto">
          <a:xfrm>
            <a:off x="6156325" y="6118225"/>
            <a:ext cx="2311400" cy="542925"/>
          </a:xfrm>
          <a:prstGeom prst="foldedCorner">
            <a:avLst>
              <a:gd name="adj" fmla="val 12500"/>
            </a:avLst>
          </a:prstGeom>
          <a:solidFill>
            <a:srgbClr val="D7C7C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 dirty="0" smtClean="0"/>
              <a:t>136,4 / </a:t>
            </a:r>
            <a:r>
              <a:rPr lang="ru-RU" altLang="ru-RU" sz="2800" b="1" dirty="0" smtClean="0">
                <a:solidFill>
                  <a:srgbClr val="B40404"/>
                </a:solidFill>
              </a:rPr>
              <a:t>31,3 </a:t>
            </a:r>
            <a:r>
              <a:rPr lang="ru-RU" altLang="ru-RU" sz="2600" b="1" dirty="0" smtClean="0">
                <a:solidFill>
                  <a:srgbClr val="B40404"/>
                </a:solidFill>
              </a:rPr>
              <a:t>%</a:t>
            </a:r>
            <a:endParaRPr lang="ru-RU" altLang="ru-RU" sz="2600" b="1" dirty="0">
              <a:solidFill>
                <a:srgbClr val="B40404"/>
              </a:solidFill>
            </a:endParaRPr>
          </a:p>
        </p:txBody>
      </p:sp>
      <p:sp>
        <p:nvSpPr>
          <p:cNvPr id="31" name="Номер слайда 3"/>
          <p:cNvSpPr txBox="1">
            <a:spLocks noGrp="1"/>
          </p:cNvSpPr>
          <p:nvPr/>
        </p:nvSpPr>
        <p:spPr bwMode="auto">
          <a:xfrm>
            <a:off x="8894763" y="6669088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A104E7E-7266-4E1E-A2FF-F1190C198188}" type="slidenum">
              <a:rPr lang="ru-RU" sz="900" kern="0">
                <a:solidFill>
                  <a:srgbClr val="808080">
                    <a:lumMod val="60000"/>
                    <a:lumOff val="40000"/>
                  </a:srgbClr>
                </a:solidFill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49</a:t>
            </a:fld>
            <a:endParaRPr lang="ru-RU" sz="900" kern="0" dirty="0">
              <a:solidFill>
                <a:srgbClr val="808080">
                  <a:lumMod val="60000"/>
                  <a:lumOff val="40000"/>
                </a:srgbClr>
              </a:solidFill>
              <a:cs typeface="+mn-cs"/>
            </a:endParaRPr>
          </a:p>
        </p:txBody>
      </p:sp>
      <p:pic>
        <p:nvPicPr>
          <p:cNvPr id="29" name="Picture 6" descr="gerb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5242" y="53926"/>
            <a:ext cx="586480" cy="938631"/>
          </a:xfrm>
          <a:prstGeom prst="rect">
            <a:avLst/>
          </a:prstGeom>
          <a:noFill/>
          <a:ln>
            <a:noFill/>
          </a:ln>
          <a:effectLst>
            <a:glow rad="38100">
              <a:srgbClr val="BBE0E3">
                <a:alpha val="35000"/>
              </a:srgbClr>
            </a:glow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 txBox="1">
            <a:spLocks noChangeArrowheads="1"/>
          </p:cNvSpPr>
          <p:nvPr/>
        </p:nvSpPr>
        <p:spPr bwMode="auto">
          <a:xfrm>
            <a:off x="395288" y="115888"/>
            <a:ext cx="8748712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rgbClr val="800000"/>
                </a:solidFill>
                <a:cs typeface="Arial" charset="0"/>
              </a:rPr>
              <a:t>Налоговые и неналоговые доходы республиканского бюджета за </a:t>
            </a:r>
            <a:r>
              <a:rPr lang="en-US" altLang="ru-RU" sz="2400" b="1" dirty="0" smtClean="0">
                <a:solidFill>
                  <a:srgbClr val="800000"/>
                </a:solidFill>
                <a:cs typeface="Arial" charset="0"/>
              </a:rPr>
              <a:t>I</a:t>
            </a:r>
            <a:r>
              <a:rPr lang="ru-RU" altLang="ru-RU" sz="2400" b="1" dirty="0" smtClean="0">
                <a:solidFill>
                  <a:srgbClr val="800000"/>
                </a:solidFill>
                <a:cs typeface="Arial" charset="0"/>
              </a:rPr>
              <a:t> полугодие 2018 г., млн. рублей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96850" y="1116013"/>
          <a:ext cx="8713788" cy="5635623"/>
        </p:xfrm>
        <a:graphic>
          <a:graphicData uri="http://schemas.openxmlformats.org/drawingml/2006/table">
            <a:tbl>
              <a:tblPr/>
              <a:tblGrid>
                <a:gridCol w="2331859"/>
                <a:gridCol w="1186035"/>
                <a:gridCol w="1391283"/>
                <a:gridCol w="1372806"/>
                <a:gridCol w="1198152"/>
                <a:gridCol w="1233653"/>
              </a:tblGrid>
              <a:tr h="86091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НАЛОГОВЫЕ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И НЕНАЛОГОВЫЕ ДОХОДЫ </a:t>
                      </a:r>
                      <a:endParaRPr lang="ru-RU" sz="1400" b="1" i="0" u="none" strike="noStrike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47" marR="7447" marT="74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Факт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ru-RU" sz="1400" b="1" i="0" u="none" strike="noStrike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полугодие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2017г.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План </a:t>
                      </a:r>
                    </a:p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2018 г.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Факт </a:t>
                      </a:r>
                    </a:p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 </a:t>
                      </a: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полугодие</a:t>
                      </a:r>
                    </a:p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2018 г.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Исполнение плана года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Рост  (снижение)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к </a:t>
                      </a: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полугодию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2017 г.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>
                        <a:alpha val="74000"/>
                      </a:srgbClr>
                    </a:solidFill>
                  </a:tcPr>
                </a:tc>
              </a:tr>
              <a:tr h="660852">
                <a:tc>
                  <a:txBody>
                    <a:bodyPr/>
                    <a:lstStyle/>
                    <a:p>
                      <a:pPr marL="36000" algn="l" rtl="0" fontAlgn="t"/>
                      <a:r>
                        <a:rPr lang="ru-RU" sz="20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lang="ru-RU" sz="20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47" marR="7447" marT="74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1" i="0" u="none" strike="noStrike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8 129,6</a:t>
                      </a:r>
                      <a:endParaRPr lang="ru-RU" sz="2000" b="1" i="0" u="none" strike="noStrike" kern="1200" dirty="0">
                        <a:solidFill>
                          <a:srgbClr val="0000FF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1" i="0" u="none" strike="noStrike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15 067,7</a:t>
                      </a:r>
                      <a:endParaRPr lang="ru-RU" sz="2000" b="1" i="0" u="none" strike="noStrike" kern="1200" dirty="0">
                        <a:solidFill>
                          <a:srgbClr val="0000FF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1" i="0" u="none" strike="noStrike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7 092,2</a:t>
                      </a:r>
                      <a:endParaRPr lang="ru-RU" sz="2000" b="1" i="0" u="none" strike="noStrike" kern="1200" dirty="0">
                        <a:solidFill>
                          <a:srgbClr val="0000FF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1" i="0" u="none" strike="noStrike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47,1%</a:t>
                      </a:r>
                      <a:endParaRPr lang="ru-RU" sz="2000" b="1" i="0" u="none" strike="noStrike" kern="1200" dirty="0">
                        <a:solidFill>
                          <a:srgbClr val="0000FF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1" i="0" u="none" strike="noStrike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87,2%</a:t>
                      </a:r>
                    </a:p>
                    <a:p>
                      <a:pPr marL="0" algn="ctr" defTabSz="914400" rtl="0" eaLnBrk="1" fontAlgn="t" latinLnBrk="0" hangingPunct="1"/>
                      <a:r>
                        <a:rPr lang="ru-RU" sz="2000" b="1" i="0" u="none" strike="noStrike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(-1 037,4)</a:t>
                      </a:r>
                      <a:endParaRPr lang="ru-RU" sz="2000" b="1" i="0" u="none" strike="noStrike" kern="1200" dirty="0">
                        <a:solidFill>
                          <a:srgbClr val="0000FF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758182">
                <a:tc>
                  <a:txBody>
                    <a:bodyPr/>
                    <a:lstStyle/>
                    <a:p>
                      <a:pPr marL="36000" algn="l" rtl="0" fontAlgn="t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Налоговые доходы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47" marR="7447" marT="74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1" i="0" u="none" strike="noStrike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7 516,9</a:t>
                      </a:r>
                      <a:endParaRPr lang="ru-RU" sz="2000" b="1" i="0" u="none" strike="noStrike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1" i="0" u="none" strike="noStrike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14 457,9</a:t>
                      </a:r>
                      <a:endParaRPr lang="ru-RU" sz="2000" b="1" i="0" u="none" strike="noStrike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1" i="0" u="none" strike="noStrike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6 916,2</a:t>
                      </a:r>
                      <a:endParaRPr lang="ru-RU" sz="2000" b="1" i="0" u="none" strike="noStrike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1" i="0" u="none" strike="noStrike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47,8%</a:t>
                      </a:r>
                      <a:endParaRPr lang="ru-RU" sz="2000" b="1" i="0" u="none" strike="noStrike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1" i="0" u="none" strike="noStrike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92,0%</a:t>
                      </a:r>
                      <a:endParaRPr lang="ru-RU" sz="2000" b="1" i="0" u="none" strike="noStrike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384943">
                <a:tc>
                  <a:txBody>
                    <a:bodyPr/>
                    <a:lstStyle/>
                    <a:p>
                      <a:pPr marL="36000" algn="just" defTabSz="914400" rtl="0" eaLnBrk="1" fontAlgn="t" latinLnBrk="0" hangingPunct="1"/>
                      <a:r>
                        <a:rPr lang="ru-RU" sz="2000" b="0" i="1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Налог на прибыль</a:t>
                      </a:r>
                      <a:endParaRPr lang="ru-RU" sz="2000" b="0" i="1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0" i="1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2 869,2</a:t>
                      </a:r>
                      <a:endParaRPr lang="ru-RU" sz="2000" b="0" i="1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0" i="1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3 579,8</a:t>
                      </a:r>
                      <a:endParaRPr lang="ru-RU" sz="2000" b="0" i="1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0" i="1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1 718,5</a:t>
                      </a:r>
                      <a:endParaRPr lang="ru-RU" sz="2000" b="0" i="1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0" i="1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48,0%</a:t>
                      </a:r>
                      <a:endParaRPr lang="ru-RU" sz="2000" b="0" i="1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0" i="1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59,9%</a:t>
                      </a:r>
                      <a:endParaRPr lang="ru-RU" sz="2000" b="0" i="1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683567">
                <a:tc>
                  <a:txBody>
                    <a:bodyPr/>
                    <a:lstStyle/>
                    <a:p>
                      <a:pPr marL="36000" algn="l" defTabSz="914400" rtl="0" eaLnBrk="1" fontAlgn="t" latinLnBrk="0" hangingPunct="1"/>
                      <a:r>
                        <a:rPr lang="ru-RU" sz="2000" b="0" i="1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Налог на доходы     физических лиц</a:t>
                      </a:r>
                      <a:endParaRPr lang="ru-RU" sz="2000" b="0" i="1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0" i="1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2 407,9</a:t>
                      </a:r>
                      <a:endParaRPr lang="ru-RU" sz="2000" b="0" i="1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0" i="1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5 734,3</a:t>
                      </a:r>
                      <a:endParaRPr lang="ru-RU" sz="2000" b="0" i="1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0" i="1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2 473,3</a:t>
                      </a:r>
                      <a:endParaRPr lang="ru-RU" sz="2000" b="0" i="1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0" i="1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43,1%</a:t>
                      </a:r>
                      <a:endParaRPr lang="ru-RU" sz="2000" b="0" i="1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0" i="1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102,7%</a:t>
                      </a:r>
                      <a:endParaRPr lang="ru-RU" sz="2000" b="0" i="1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755675">
                <a:tc>
                  <a:txBody>
                    <a:bodyPr/>
                    <a:lstStyle/>
                    <a:p>
                      <a:pPr marL="36000" algn="just" rtl="0" fontAlgn="t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Неналоговые доходы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47" marR="7447" marT="74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1" i="0" u="none" strike="noStrike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612,7</a:t>
                      </a:r>
                      <a:endParaRPr lang="ru-RU" sz="2000" b="1" i="0" u="none" strike="noStrike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1" i="0" u="none" strike="noStrike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609,8</a:t>
                      </a:r>
                      <a:endParaRPr lang="ru-RU" sz="2000" b="1" i="0" u="none" strike="noStrike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1" i="0" u="none" strike="noStrike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176,0</a:t>
                      </a:r>
                      <a:endParaRPr lang="ru-RU" sz="2000" b="1" i="0" u="none" strike="noStrike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1" i="0" u="none" strike="noStrike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28,9%</a:t>
                      </a:r>
                      <a:endParaRPr lang="ru-RU" sz="2000" b="1" i="0" u="none" strike="noStrike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1" i="0" u="none" strike="noStrike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28,7%</a:t>
                      </a:r>
                      <a:endParaRPr lang="ru-RU" sz="2000" b="1" i="0" u="none" strike="noStrike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1531492">
                <a:tc>
                  <a:txBody>
                    <a:bodyPr/>
                    <a:lstStyle/>
                    <a:p>
                      <a:pPr marL="36000" algn="l" rtl="0" fontAlgn="t"/>
                      <a:r>
                        <a:rPr lang="ru-RU" sz="2000" b="0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Доходы от продажи имущества и земельных участков</a:t>
                      </a:r>
                      <a:endParaRPr lang="ru-RU" sz="2000" b="0" i="1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47" marR="7447" marT="74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0" i="1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11,1</a:t>
                      </a:r>
                      <a:endParaRPr lang="ru-RU" sz="2000" b="0" i="1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0" i="1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291,4</a:t>
                      </a:r>
                      <a:endParaRPr lang="ru-RU" sz="2000" b="0" i="1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0" i="1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1,7</a:t>
                      </a:r>
                      <a:endParaRPr lang="ru-RU" sz="2000" b="0" i="1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0" i="1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0,6%</a:t>
                      </a:r>
                      <a:endParaRPr lang="ru-RU" sz="2000" b="0" i="1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000" b="0" i="1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15,6%</a:t>
                      </a:r>
                      <a:endParaRPr lang="ru-RU" sz="2000" b="0" i="1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6" marR="9526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6" descr="gerb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rgbClr val="BBE0E3">
                <a:alpha val="35000"/>
              </a:srgbClr>
            </a:glow>
          </a:effectLst>
          <a:extLst/>
        </p:spPr>
      </p:pic>
      <p:sp>
        <p:nvSpPr>
          <p:cNvPr id="11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17E7527-9EA4-414B-8C78-21D99CC26A9B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0" y="0"/>
            <a:ext cx="8382000" cy="792163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2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Государственный долг Республики</a:t>
            </a:r>
            <a:r>
              <a:rPr lang="en-US" altLang="ru-RU" sz="22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2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Марий Эл</a:t>
            </a:r>
            <a:br>
              <a:rPr lang="ru-RU" altLang="ru-RU" sz="22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2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на 1 июля 2018 г., млн. рублей</a:t>
            </a:r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117475" y="2041525"/>
          <a:ext cx="7058025" cy="4816475"/>
        </p:xfrm>
        <a:graphic>
          <a:graphicData uri="http://schemas.openxmlformats.org/presentationml/2006/ole">
            <p:oleObj spid="_x0000_s825346" name="Worksheet" r:id="rId3" imgW="7058143" imgH="4867344" progId="Excel.Sheet.8">
              <p:embed/>
            </p:oleObj>
          </a:graphicData>
        </a:graphic>
      </p:graphicFrame>
      <p:sp>
        <p:nvSpPr>
          <p:cNvPr id="59397" name="Oval 9"/>
          <p:cNvSpPr>
            <a:spLocks noChangeArrowheads="1"/>
          </p:cNvSpPr>
          <p:nvPr/>
        </p:nvSpPr>
        <p:spPr bwMode="auto">
          <a:xfrm>
            <a:off x="570225" y="2049993"/>
            <a:ext cx="1474868" cy="4699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200" b="1" dirty="0">
                <a:solidFill>
                  <a:srgbClr val="000000"/>
                </a:solidFill>
                <a:latin typeface="Arial" pitchFamily="34" charset="0"/>
              </a:rPr>
              <a:t>13 </a:t>
            </a:r>
            <a:r>
              <a:rPr lang="ru-RU" sz="2200" b="1" dirty="0" smtClean="0">
                <a:solidFill>
                  <a:srgbClr val="000000"/>
                </a:solidFill>
                <a:latin typeface="Arial" pitchFamily="34" charset="0"/>
              </a:rPr>
              <a:t>453,3</a:t>
            </a:r>
            <a:endParaRPr lang="ru-RU" sz="22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175" name="AutoShape 10"/>
          <p:cNvSpPr>
            <a:spLocks/>
          </p:cNvSpPr>
          <p:nvPr/>
        </p:nvSpPr>
        <p:spPr bwMode="auto">
          <a:xfrm rot="5400000">
            <a:off x="1223962" y="2155826"/>
            <a:ext cx="238125" cy="1111250"/>
          </a:xfrm>
          <a:prstGeom prst="leftBrace">
            <a:avLst>
              <a:gd name="adj1" fmla="val 4660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9399" name="Oval 11"/>
          <p:cNvSpPr>
            <a:spLocks noChangeArrowheads="1"/>
          </p:cNvSpPr>
          <p:nvPr/>
        </p:nvSpPr>
        <p:spPr bwMode="auto">
          <a:xfrm>
            <a:off x="2555781" y="1857459"/>
            <a:ext cx="1526990" cy="4699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200" b="1" dirty="0" smtClean="0">
                <a:solidFill>
                  <a:srgbClr val="000000"/>
                </a:solidFill>
                <a:latin typeface="Arial" pitchFamily="34" charset="0"/>
              </a:rPr>
              <a:t>14 453,3</a:t>
            </a:r>
            <a:endParaRPr lang="ru-RU" sz="22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401" name="AutoShape 13"/>
          <p:cNvSpPr>
            <a:spLocks noChangeArrowheads="1"/>
          </p:cNvSpPr>
          <p:nvPr/>
        </p:nvSpPr>
        <p:spPr bwMode="auto">
          <a:xfrm>
            <a:off x="1014190" y="1257300"/>
            <a:ext cx="1612454" cy="476250"/>
          </a:xfrm>
          <a:prstGeom prst="wedgeRectCallout">
            <a:avLst>
              <a:gd name="adj1" fmla="val 20509"/>
              <a:gd name="adj2" fmla="val 118651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</a:rPr>
              <a:t>+1 000</a:t>
            </a:r>
            <a:endParaRPr lang="ru-RU" sz="24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402" name="Line 14"/>
          <p:cNvSpPr>
            <a:spLocks noChangeShapeType="1"/>
          </p:cNvSpPr>
          <p:nvPr/>
        </p:nvSpPr>
        <p:spPr bwMode="auto">
          <a:xfrm flipV="1">
            <a:off x="2066925" y="2124074"/>
            <a:ext cx="485776" cy="114299"/>
          </a:xfrm>
          <a:prstGeom prst="line">
            <a:avLst/>
          </a:prstGeom>
          <a:noFill/>
          <a:ln w="63500">
            <a:solidFill>
              <a:srgbClr val="CC0000"/>
            </a:solidFill>
            <a:round/>
            <a:headEnd/>
            <a:tailEnd type="triangle" w="med" len="lg"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403" name="AutoShape 4"/>
          <p:cNvSpPr>
            <a:spLocks noChangeArrowheads="1"/>
          </p:cNvSpPr>
          <p:nvPr/>
        </p:nvSpPr>
        <p:spPr bwMode="auto">
          <a:xfrm>
            <a:off x="6505575" y="1447800"/>
            <a:ext cx="2478086" cy="971550"/>
          </a:xfrm>
          <a:prstGeom prst="flowChartAlternateProcess">
            <a:avLst/>
          </a:prstGeom>
          <a:solidFill>
            <a:srgbClr val="00B0F0">
              <a:alpha val="22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1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Долговая </a:t>
            </a:r>
          </a:p>
          <a:p>
            <a:pPr algn="ctr">
              <a:defRPr/>
            </a:pPr>
            <a:r>
              <a:rPr lang="ru-RU" sz="1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нагрузка – </a:t>
            </a:r>
            <a:r>
              <a:rPr lang="ru-RU" sz="1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95,9% </a:t>
            </a:r>
            <a:endParaRPr lang="ru-RU" sz="19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при норме 100</a:t>
            </a:r>
            <a:r>
              <a:rPr lang="ru-RU" sz="1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%.</a:t>
            </a:r>
            <a:endParaRPr lang="ru-RU" sz="19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6543675" y="5086349"/>
            <a:ext cx="2457450" cy="1095375"/>
          </a:xfrm>
          <a:prstGeom prst="flowChartAlternateProcess">
            <a:avLst/>
          </a:prstGeom>
          <a:solidFill>
            <a:srgbClr val="00B0F0">
              <a:alpha val="22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1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Просроченная </a:t>
            </a:r>
          </a:p>
          <a:p>
            <a:pPr algn="ctr">
              <a:defRPr/>
            </a:pPr>
            <a:r>
              <a:rPr lang="ru-RU" sz="1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задолженность </a:t>
            </a:r>
          </a:p>
          <a:p>
            <a:pPr algn="ctr">
              <a:defRPr/>
            </a:pPr>
            <a:r>
              <a:rPr lang="ru-RU" sz="1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отсутствует</a:t>
            </a:r>
          </a:p>
        </p:txBody>
      </p:sp>
      <p:sp>
        <p:nvSpPr>
          <p:cNvPr id="7191" name="AutoShape 10"/>
          <p:cNvSpPr>
            <a:spLocks/>
          </p:cNvSpPr>
          <p:nvPr/>
        </p:nvSpPr>
        <p:spPr bwMode="auto">
          <a:xfrm rot="5400000">
            <a:off x="5162550" y="2120901"/>
            <a:ext cx="238125" cy="1111250"/>
          </a:xfrm>
          <a:prstGeom prst="leftBrace">
            <a:avLst>
              <a:gd name="adj1" fmla="val 4660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192" name="AutoShape 10"/>
          <p:cNvSpPr>
            <a:spLocks/>
          </p:cNvSpPr>
          <p:nvPr/>
        </p:nvSpPr>
        <p:spPr bwMode="auto">
          <a:xfrm rot="5400000">
            <a:off x="3181350" y="1963738"/>
            <a:ext cx="238125" cy="1111250"/>
          </a:xfrm>
          <a:prstGeom prst="leftBrace">
            <a:avLst>
              <a:gd name="adj1" fmla="val 4660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8" name="Oval 9"/>
          <p:cNvSpPr>
            <a:spLocks noChangeArrowheads="1"/>
          </p:cNvSpPr>
          <p:nvPr/>
        </p:nvSpPr>
        <p:spPr bwMode="auto">
          <a:xfrm>
            <a:off x="4565067" y="2019099"/>
            <a:ext cx="1474868" cy="4699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200" b="1" dirty="0" smtClean="0">
                <a:solidFill>
                  <a:srgbClr val="000000"/>
                </a:solidFill>
                <a:latin typeface="Arial" pitchFamily="34" charset="0"/>
              </a:rPr>
              <a:t>13 453,3</a:t>
            </a:r>
            <a:endParaRPr lang="ru-RU" sz="22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>
            <a:off x="4124325" y="2095499"/>
            <a:ext cx="447675" cy="123825"/>
          </a:xfrm>
          <a:prstGeom prst="line">
            <a:avLst/>
          </a:prstGeom>
          <a:noFill/>
          <a:ln w="63500">
            <a:solidFill>
              <a:srgbClr val="CC0000"/>
            </a:solidFill>
            <a:round/>
            <a:headEnd/>
            <a:tailEnd type="triangle" w="med" len="lg"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>
            <a:off x="3672855" y="1257300"/>
            <a:ext cx="1612454" cy="432818"/>
          </a:xfrm>
          <a:prstGeom prst="wedgeRectCallout">
            <a:avLst>
              <a:gd name="adj1" fmla="val -6467"/>
              <a:gd name="adj2" fmla="val 128514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</a:rPr>
              <a:t>-1 000</a:t>
            </a:r>
            <a:endParaRPr lang="ru-RU" sz="24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D033554-52C9-4DFF-B199-E35C6DEDD495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50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Arial"/>
            </a:endParaRPr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6505575" y="2667000"/>
            <a:ext cx="2505074" cy="2190750"/>
          </a:xfrm>
          <a:prstGeom prst="flowChartAlternateProcess">
            <a:avLst/>
          </a:prstGeom>
          <a:solidFill>
            <a:srgbClr val="00B0F0">
              <a:alpha val="22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1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Доля расходов </a:t>
            </a:r>
            <a:br>
              <a:rPr lang="ru-RU" sz="1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 обслуживание госдолга в общем объеме расходов (за исключением субвенций) – 2,4% при норме 15%</a:t>
            </a:r>
            <a:endParaRPr lang="ru-RU" sz="19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6" descr="gerb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5242" y="53926"/>
            <a:ext cx="586480" cy="938631"/>
          </a:xfrm>
          <a:prstGeom prst="rect">
            <a:avLst/>
          </a:prstGeom>
          <a:noFill/>
          <a:ln>
            <a:noFill/>
          </a:ln>
          <a:effectLst>
            <a:glow rad="38100">
              <a:srgbClr val="BBE0E3">
                <a:alpha val="35000"/>
              </a:srgbClr>
            </a:glow>
          </a:effectLst>
          <a:ex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0"/>
            <a:ext cx="8532812" cy="404813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22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Муниципальный долг на 1 июля 2018 г., млн. рублей</a:t>
            </a:r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323528" y="5229200"/>
            <a:ext cx="4032448" cy="1368152"/>
          </a:xfrm>
          <a:prstGeom prst="flowChartAlternateProcess">
            <a:avLst/>
          </a:prstGeom>
          <a:solidFill>
            <a:schemeClr val="accent5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Нормативы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 объему муниципального </a:t>
            </a: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долга и обслуживанию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долга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 </a:t>
            </a: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превышены</a:t>
            </a:r>
          </a:p>
        </p:txBody>
      </p:sp>
      <p:sp>
        <p:nvSpPr>
          <p:cNvPr id="17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BB41CAF-F411-4522-BDDF-642B1D14F04D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51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724399" y="463956"/>
          <a:ext cx="4419601" cy="6314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01"/>
                <a:gridCol w="857250"/>
                <a:gridCol w="895350"/>
                <a:gridCol w="952500"/>
              </a:tblGrid>
              <a:tr h="56198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</a:t>
                      </a:r>
                      <a:br>
                        <a:rPr lang="ru-RU" sz="12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2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ГО,</a:t>
                      </a:r>
                      <a:r>
                        <a:rPr lang="ru-RU" sz="1200" b="1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МР</a:t>
                      </a:r>
                      <a:endParaRPr lang="ru-RU" sz="12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Долг на 01.01.2018</a:t>
                      </a:r>
                      <a:endParaRPr lang="ru-RU" sz="12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3" marR="36003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Долг на 01.07.2018</a:t>
                      </a:r>
                      <a:endParaRPr lang="ru-RU" sz="12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3" marR="36003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Изменение</a:t>
                      </a:r>
                      <a:endParaRPr lang="ru-RU" sz="1200" b="1" dirty="0">
                        <a:solidFill>
                          <a:srgbClr val="8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3" marR="36003" marT="45724" marB="45724" anchor="ctr"/>
                </a:tc>
              </a:tr>
              <a:tr h="27241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Волжский</a:t>
                      </a:r>
                      <a:endParaRPr lang="ru-RU" sz="1400" b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3" marR="0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6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3" marR="36003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8,9</a:t>
                      </a:r>
                      <a:endParaRPr lang="ru-RU" sz="16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3" marR="36003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+8,9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3" marR="36003" marT="45724" marB="45724" anchor="ctr"/>
                </a:tc>
              </a:tr>
              <a:tr h="288487"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Горномарийский</a:t>
                      </a:r>
                      <a:endParaRPr lang="ru-RU" sz="1400" b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3" marR="0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6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3" marR="36003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6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3" marR="36003" marT="45724" marB="4572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36003" marR="36003" marT="45724" marB="45724" anchor="ctr"/>
                </a:tc>
              </a:tr>
              <a:tr h="248474"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Звениговский</a:t>
                      </a:r>
                      <a:endParaRPr lang="ru-RU" sz="1400" b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3" marR="0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6,0</a:t>
                      </a:r>
                      <a:endParaRPr lang="ru-RU" sz="16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3" marR="36003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12,5</a:t>
                      </a:r>
                      <a:endParaRPr lang="ru-RU" sz="16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3" marR="36003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+6,5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3" marR="36003" marT="45724" marB="45724" anchor="ctr"/>
                </a:tc>
              </a:tr>
              <a:tr h="265611"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Килемарский</a:t>
                      </a:r>
                      <a:endParaRPr lang="ru-RU" sz="1400" b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3" marR="0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0,8</a:t>
                      </a:r>
                      <a:endParaRPr lang="ru-RU" sz="16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3" marR="36003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0,8</a:t>
                      </a:r>
                      <a:endParaRPr lang="ru-RU" sz="16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3" marR="36003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6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3" marR="36003" marT="45724" marB="45724" anchor="ctr"/>
                </a:tc>
              </a:tr>
              <a:tr h="273223"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Куженерский</a:t>
                      </a:r>
                      <a:endParaRPr lang="ru-RU" sz="1400" b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3" marR="0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6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3" marR="36003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6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3" marR="36003" marT="45724" marB="4572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36003" marR="36003" marT="45724" marB="45724" anchor="ctr"/>
                </a:tc>
              </a:tr>
              <a:tr h="30179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Мари-</a:t>
                      </a:r>
                      <a:r>
                        <a:rPr lang="ru-RU" sz="1400" b="1" dirty="0" err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Турекский</a:t>
                      </a:r>
                      <a:endParaRPr lang="ru-RU" sz="1400" b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3" marR="0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6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3" marR="36003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3,0</a:t>
                      </a:r>
                      <a:endParaRPr lang="ru-RU" sz="16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3" marR="36003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+3,0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3" marR="36003" marT="45724" marB="45724" anchor="ctr"/>
                </a:tc>
              </a:tr>
              <a:tr h="299885"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Медведевский</a:t>
                      </a:r>
                      <a:endParaRPr lang="ru-RU" sz="1400" b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3" marR="0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4,6</a:t>
                      </a:r>
                      <a:endParaRPr lang="ru-RU" sz="16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3" marR="36003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10,7</a:t>
                      </a:r>
                      <a:endParaRPr lang="ru-RU" sz="16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3" marR="36003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+6,1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3" marR="36003" marT="45724" marB="45724" anchor="ctr"/>
                </a:tc>
              </a:tr>
              <a:tr h="297972"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Моркинский</a:t>
                      </a:r>
                      <a:endParaRPr lang="ru-RU" sz="1400" b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3" marR="0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6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3" marR="36003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8,8</a:t>
                      </a:r>
                      <a:endParaRPr lang="ru-RU" sz="16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3" marR="36003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+8,8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3" marR="36003" marT="45724" marB="45724" anchor="ctr"/>
                </a:tc>
              </a:tr>
              <a:tr h="305584"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Новоторъяльский</a:t>
                      </a:r>
                      <a:endParaRPr lang="ru-RU" sz="1400" b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3" marR="0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6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3" marR="36003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6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3" marR="36003" marT="45724" marB="4572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36003" marR="36003" marT="45724" marB="45724" anchor="ctr"/>
                </a:tc>
              </a:tr>
              <a:tr h="294146"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Оршанский</a:t>
                      </a:r>
                      <a:endParaRPr lang="ru-RU" sz="1400" b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3" marR="0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6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3" marR="36003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5,5</a:t>
                      </a:r>
                      <a:endParaRPr lang="ru-RU" sz="16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3" marR="36003" marT="45724" marB="4572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+5,5</a:t>
                      </a:r>
                    </a:p>
                  </a:txBody>
                  <a:tcPr marL="36003" marR="36003" marT="45724" marB="45724" anchor="ctr"/>
                </a:tc>
              </a:tr>
              <a:tr h="320808"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Параньгинский</a:t>
                      </a:r>
                      <a:endParaRPr lang="ru-RU" sz="1400" b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3" marR="0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0,7</a:t>
                      </a:r>
                      <a:endParaRPr lang="ru-RU" sz="16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3" marR="36003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3,0</a:t>
                      </a:r>
                      <a:endParaRPr lang="ru-RU" sz="16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3" marR="36003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+2,3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3" marR="36003" marT="45724" marB="45724" anchor="ctr"/>
                </a:tc>
              </a:tr>
              <a:tr h="252220"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Сернурский</a:t>
                      </a:r>
                      <a:endParaRPr lang="ru-RU" sz="1400" b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3" marR="0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2,0</a:t>
                      </a:r>
                      <a:endParaRPr lang="ru-RU" sz="16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3" marR="36003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5,0</a:t>
                      </a:r>
                      <a:endParaRPr lang="ru-RU" sz="16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3" marR="36003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+3,0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3" marR="36003" marT="45724" marB="45724" anchor="ctr"/>
                </a:tc>
              </a:tr>
              <a:tr h="26935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Советский</a:t>
                      </a:r>
                      <a:endParaRPr lang="ru-RU" sz="1400" b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3" marR="0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6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3" marR="36003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3,0</a:t>
                      </a:r>
                      <a:endParaRPr lang="ru-RU" sz="16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3" marR="36003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+3,0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3" marR="36003" marT="45724" marB="45724" anchor="ctr"/>
                </a:tc>
              </a:tr>
              <a:tr h="353169"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Юринский</a:t>
                      </a:r>
                      <a:endParaRPr lang="ru-RU" sz="1400" b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3" marR="0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0,7</a:t>
                      </a:r>
                      <a:endParaRPr lang="ru-RU" sz="16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3" marR="36003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1,3</a:t>
                      </a:r>
                      <a:endParaRPr lang="ru-RU" sz="16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3" marR="36003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+0,6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3" marR="36003" marT="45724" marB="45724" anchor="ctr"/>
                </a:tc>
              </a:tr>
              <a:tr h="35242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г. Йошкар-Ола</a:t>
                      </a:r>
                      <a:endParaRPr lang="ru-RU" sz="1400" b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3" marR="0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6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3" marR="36003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6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3" marR="36003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6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3" marR="36003" marT="45724" marB="45724" anchor="ctr"/>
                </a:tc>
              </a:tr>
              <a:tr h="35242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г. Волжск</a:t>
                      </a:r>
                      <a:endParaRPr lang="ru-RU" sz="1400" b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3" marR="0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142,0</a:t>
                      </a:r>
                      <a:endParaRPr lang="ru-RU" sz="16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3" marR="36003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173,0</a:t>
                      </a:r>
                      <a:endParaRPr lang="ru-RU" sz="16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3" marR="36003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+31,0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3" marR="36003" marT="45724" marB="45724" anchor="ctr"/>
                </a:tc>
              </a:tr>
              <a:tr h="29442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г. Козьмодемьянск</a:t>
                      </a:r>
                      <a:endParaRPr lang="ru-RU" sz="1400" b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3" marR="0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60,6</a:t>
                      </a:r>
                      <a:endParaRPr lang="ru-RU" sz="16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3" marR="36003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92,0</a:t>
                      </a:r>
                      <a:endParaRPr lang="ru-RU" sz="16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3" marR="36003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+31,4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3" marR="36003" marT="45724" marB="45724" anchor="ctr"/>
                </a:tc>
              </a:tr>
            </a:tbl>
          </a:graphicData>
        </a:graphic>
      </p:graphicFrame>
      <p:pic>
        <p:nvPicPr>
          <p:cNvPr id="18" name="Picture 6" descr="gerb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5242" y="53926"/>
            <a:ext cx="586480" cy="938631"/>
          </a:xfrm>
          <a:prstGeom prst="rect">
            <a:avLst/>
          </a:prstGeom>
          <a:noFill/>
          <a:ln>
            <a:noFill/>
          </a:ln>
          <a:effectLst>
            <a:glow rad="38100">
              <a:srgbClr val="BBE0E3">
                <a:alpha val="35000"/>
              </a:srgbClr>
            </a:glow>
          </a:effectLst>
          <a:extLst/>
        </p:spPr>
      </p:pic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142875" y="1439864"/>
          <a:ext cx="5230813" cy="3446462"/>
        </p:xfrm>
        <a:graphic>
          <a:graphicData uri="http://schemas.openxmlformats.org/presentationml/2006/ole">
            <p:oleObj spid="_x0000_s826370" name="Worksheet" r:id="rId4" imgW="5229343" imgH="3581273" progId="Excel.Sheet.8">
              <p:embed/>
            </p:oleObj>
          </a:graphicData>
        </a:graphic>
      </p:graphicFrame>
      <p:sp>
        <p:nvSpPr>
          <p:cNvPr id="20" name="Oval 6"/>
          <p:cNvSpPr>
            <a:spLocks noChangeArrowheads="1"/>
          </p:cNvSpPr>
          <p:nvPr/>
        </p:nvSpPr>
        <p:spPr bwMode="auto">
          <a:xfrm>
            <a:off x="695325" y="1762125"/>
            <a:ext cx="1186547" cy="4953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 smtClean="0">
                <a:latin typeface="Arial" pitchFamily="34" charset="0"/>
              </a:rPr>
              <a:t>217,5</a:t>
            </a:r>
            <a:endParaRPr lang="ru-RU" sz="2400" b="1" dirty="0">
              <a:latin typeface="Arial" pitchFamily="34" charset="0"/>
            </a:endParaRPr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 flipV="1">
            <a:off x="1952624" y="1409700"/>
            <a:ext cx="1019175" cy="514350"/>
          </a:xfrm>
          <a:prstGeom prst="line">
            <a:avLst/>
          </a:prstGeom>
          <a:noFill/>
          <a:ln w="63500">
            <a:solidFill>
              <a:srgbClr val="CC0000"/>
            </a:solidFill>
            <a:round/>
            <a:headEnd/>
            <a:tailEnd type="triangle" w="med" len="lg"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22" name="AutoShape 9"/>
          <p:cNvSpPr>
            <a:spLocks noChangeArrowheads="1"/>
          </p:cNvSpPr>
          <p:nvPr/>
        </p:nvSpPr>
        <p:spPr bwMode="auto">
          <a:xfrm>
            <a:off x="971089" y="590550"/>
            <a:ext cx="1662062" cy="752474"/>
          </a:xfrm>
          <a:prstGeom prst="wedgeRectCallout">
            <a:avLst>
              <a:gd name="adj1" fmla="val 25153"/>
              <a:gd name="adj2" fmla="val 93538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300" b="1" dirty="0" smtClean="0">
                <a:latin typeface="Arial" pitchFamily="34" charset="0"/>
              </a:rPr>
              <a:t>+</a:t>
            </a:r>
            <a:r>
              <a:rPr lang="ru-RU" sz="2300" b="1" dirty="0" smtClean="0">
                <a:latin typeface="Arial" pitchFamily="34" charset="0"/>
              </a:rPr>
              <a:t>1</a:t>
            </a:r>
            <a:r>
              <a:rPr lang="en-US" sz="2300" b="1" dirty="0" smtClean="0">
                <a:latin typeface="Arial" pitchFamily="34" charset="0"/>
              </a:rPr>
              <a:t>10</a:t>
            </a:r>
            <a:r>
              <a:rPr lang="ru-RU" sz="2300" b="1" dirty="0" smtClean="0">
                <a:latin typeface="Arial" pitchFamily="34" charset="0"/>
              </a:rPr>
              <a:t>,</a:t>
            </a:r>
            <a:r>
              <a:rPr lang="en-US" sz="2300" b="1" dirty="0" smtClean="0">
                <a:latin typeface="Arial" pitchFamily="34" charset="0"/>
              </a:rPr>
              <a:t>1</a:t>
            </a:r>
            <a:r>
              <a:rPr lang="ru-RU" sz="2300" b="1" dirty="0" smtClean="0">
                <a:latin typeface="Arial" pitchFamily="34" charset="0"/>
              </a:rPr>
              <a:t> </a:t>
            </a:r>
            <a:r>
              <a:rPr lang="ru-RU" b="1" dirty="0">
                <a:latin typeface="Arial" pitchFamily="34" charset="0"/>
              </a:rPr>
              <a:t>или</a:t>
            </a:r>
            <a:r>
              <a:rPr lang="ru-RU" sz="2400" b="1" dirty="0">
                <a:latin typeface="Arial" pitchFamily="34" charset="0"/>
              </a:rPr>
              <a:t> </a:t>
            </a:r>
          </a:p>
          <a:p>
            <a:pPr algn="ctr">
              <a:defRPr/>
            </a:pPr>
            <a:r>
              <a:rPr lang="en-US" sz="2300" b="1" dirty="0" smtClean="0">
                <a:latin typeface="Arial" pitchFamily="34" charset="0"/>
              </a:rPr>
              <a:t>150,6 </a:t>
            </a:r>
            <a:r>
              <a:rPr lang="ru-RU" sz="2300" b="1" dirty="0" smtClean="0">
                <a:latin typeface="Arial" pitchFamily="34" charset="0"/>
              </a:rPr>
              <a:t>%</a:t>
            </a:r>
            <a:endParaRPr lang="ru-RU" sz="2300" b="1" dirty="0">
              <a:latin typeface="Arial" pitchFamily="34" charset="0"/>
            </a:endParaRPr>
          </a:p>
        </p:txBody>
      </p:sp>
      <p:sp>
        <p:nvSpPr>
          <p:cNvPr id="24" name="Oval 6"/>
          <p:cNvSpPr>
            <a:spLocks noChangeArrowheads="1"/>
          </p:cNvSpPr>
          <p:nvPr/>
        </p:nvSpPr>
        <p:spPr bwMode="auto">
          <a:xfrm rot="10800000" flipV="1">
            <a:off x="2990848" y="1076325"/>
            <a:ext cx="1123951" cy="5048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 smtClean="0">
                <a:latin typeface="Arial" pitchFamily="34" charset="0"/>
              </a:rPr>
              <a:t>327,6</a:t>
            </a:r>
            <a:endParaRPr lang="ru-RU" sz="2400" b="1" dirty="0">
              <a:latin typeface="Arial" pitchFamily="34" charset="0"/>
            </a:endParaRPr>
          </a:p>
        </p:txBody>
      </p:sp>
      <p:sp>
        <p:nvSpPr>
          <p:cNvPr id="2145" name="AutoShape 11"/>
          <p:cNvSpPr>
            <a:spLocks/>
          </p:cNvSpPr>
          <p:nvPr/>
        </p:nvSpPr>
        <p:spPr bwMode="auto">
          <a:xfrm rot="5400000">
            <a:off x="3411536" y="1135064"/>
            <a:ext cx="273052" cy="1228725"/>
          </a:xfrm>
          <a:prstGeom prst="leftBrace">
            <a:avLst>
              <a:gd name="adj1" fmla="val 5362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6" name="AutoShape 11"/>
          <p:cNvSpPr>
            <a:spLocks/>
          </p:cNvSpPr>
          <p:nvPr/>
        </p:nvSpPr>
        <p:spPr bwMode="auto">
          <a:xfrm rot="5400000">
            <a:off x="1144586" y="1830389"/>
            <a:ext cx="273052" cy="1228725"/>
          </a:xfrm>
          <a:prstGeom prst="leftBrace">
            <a:avLst>
              <a:gd name="adj1" fmla="val 5362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188640"/>
            <a:ext cx="9144000" cy="5492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Задачи на предстоящий период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08720"/>
            <a:ext cx="8967362" cy="5715000"/>
          </a:xfrm>
        </p:spPr>
        <p:txBody>
          <a:bodyPr/>
          <a:lstStyle/>
          <a:p>
            <a:pPr lvl="0"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выполнение плана мероприятий по консолидации бюджетных средств в целях оздоровления государственных и муниципальных финансов Республики Марий Эл</a:t>
            </a:r>
          </a:p>
          <a:p>
            <a:pPr lvl="0"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выполнение условий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соглашений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, заключенных с Минфином республики;</a:t>
            </a:r>
          </a:p>
          <a:p>
            <a:pPr lvl="0"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выполнение рекомендаций Управления Федеральной налоговой службы по Республике Марий Эл по вовлечению в налоговый оборот объектов налогообложения</a:t>
            </a:r>
          </a:p>
          <a:p>
            <a:pPr lvl="0"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осуществление контроля за проведением инвентаризации задолженности по арендным платежам, по принятию мер по максимальному погашению возможной к взысканию задолженности, а также по списанию задолженности, невозможной к взысканию</a:t>
            </a:r>
          </a:p>
          <a:p>
            <a:pPr lvl="0"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проведение мероприятий по сокращению  кредиторской задолженности и недопущение образования </a:t>
            </a:r>
            <a:r>
              <a:rPr lang="x-none" sz="1800" smtClean="0">
                <a:latin typeface="Arial" pitchFamily="34" charset="0"/>
                <a:cs typeface="Arial" pitchFamily="34" charset="0"/>
              </a:rPr>
              <a:t> задол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женности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по оплате труда и начислениям на выплаты по оплате труда</a:t>
            </a:r>
          </a:p>
          <a:p>
            <a:pPr lvl="0"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доведение до Глав администраций информации по снижению количества работников культуры на 1000 человек населения в муниципальных образованиях</a:t>
            </a:r>
          </a:p>
          <a:p>
            <a:pPr lvl="0"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выполнение мероприятий по </a:t>
            </a:r>
            <a:r>
              <a:rPr lang="x-none" sz="1800" smtClean="0">
                <a:latin typeface="Arial" pitchFamily="34" charset="0"/>
                <a:cs typeface="Arial" pitchFamily="34" charset="0"/>
              </a:rPr>
              <a:t>подготовк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е</a:t>
            </a:r>
            <a:r>
              <a:rPr lang="x-none" sz="1800" smtClean="0">
                <a:latin typeface="Arial" pitchFamily="34" charset="0"/>
                <a:cs typeface="Arial" pitchFamily="34" charset="0"/>
              </a:rPr>
              <a:t> проекта консолидированного бюджета республики на 201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9</a:t>
            </a:r>
            <a:r>
              <a:rPr lang="x-none" sz="180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x-none" sz="1800" smtClean="0">
                <a:latin typeface="Arial" pitchFamily="34" charset="0"/>
                <a:cs typeface="Arial" pitchFamily="34" charset="0"/>
              </a:rPr>
              <a:t> 20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21 </a:t>
            </a:r>
            <a:r>
              <a:rPr lang="x-none" sz="1800" smtClean="0">
                <a:latin typeface="Arial" pitchFamily="34" charset="0"/>
                <a:cs typeface="Arial" pitchFamily="34" charset="0"/>
              </a:rPr>
              <a:t>год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ы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2500"/>
              </a:lnSpc>
              <a:spcBef>
                <a:spcPts val="576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v"/>
            </a:pPr>
            <a:endParaRPr lang="ru-RU" altLang="ru-RU" sz="2400" dirty="0" smtClean="0"/>
          </a:p>
          <a:p>
            <a:pPr marL="0" indent="0" eaLnBrk="1" hangingPunct="1">
              <a:lnSpc>
                <a:spcPct val="90000"/>
              </a:lnSpc>
              <a:buClr>
                <a:srgbClr val="444450"/>
              </a:buClr>
              <a:buNone/>
            </a:pPr>
            <a:endParaRPr lang="ru-RU" sz="2800" b="1" dirty="0" smtClean="0"/>
          </a:p>
        </p:txBody>
      </p:sp>
      <p:sp>
        <p:nvSpPr>
          <p:cNvPr id="9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47DBADA-CD8E-4293-A46B-FBB70DA4EDED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52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+mn-lt"/>
            </a:endParaRPr>
          </a:p>
        </p:txBody>
      </p:sp>
      <p:pic>
        <p:nvPicPr>
          <p:cNvPr id="6" name="Picture 6" descr="gerb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5242" y="53926"/>
            <a:ext cx="586480" cy="938631"/>
          </a:xfrm>
          <a:prstGeom prst="rect">
            <a:avLst/>
          </a:prstGeom>
          <a:noFill/>
          <a:ln>
            <a:noFill/>
          </a:ln>
          <a:effectLst>
            <a:glow rad="38100">
              <a:srgbClr val="BBE0E3">
                <a:alpha val="35000"/>
              </a:srgbClr>
            </a:glow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79388" y="0"/>
            <a:ext cx="8964612" cy="11969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3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Динамика налоговых и неналоговых доходов консолидированных бюджетов </a:t>
            </a:r>
            <a:br>
              <a:rPr lang="ru-RU" altLang="ru-RU" sz="23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3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субъектов Российской Федерации, млн. рублей</a:t>
            </a:r>
          </a:p>
        </p:txBody>
      </p:sp>
      <p:pic>
        <p:nvPicPr>
          <p:cNvPr id="10" name="Picture 6" descr="gerb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rgbClr val="BBE0E3">
                <a:alpha val="35000"/>
              </a:srgbClr>
            </a:glow>
          </a:effectLst>
          <a:extLst/>
        </p:spPr>
      </p:pic>
      <p:sp>
        <p:nvSpPr>
          <p:cNvPr id="11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9FC6908-D52C-4592-9E6A-147C81ED846A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Arial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56470166"/>
              </p:ext>
            </p:extLst>
          </p:nvPr>
        </p:nvGraphicFramePr>
        <p:xfrm>
          <a:off x="114300" y="1636713"/>
          <a:ext cx="8913813" cy="4322095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3705295"/>
                <a:gridCol w="1488522"/>
                <a:gridCol w="1491543"/>
                <a:gridCol w="1335654"/>
                <a:gridCol w="892799"/>
              </a:tblGrid>
              <a:tr h="53651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8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75" marR="6475" marT="6474" marB="0" anchor="b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latin typeface="Arial" pitchFamily="34" charset="0"/>
                          <a:cs typeface="Arial" pitchFamily="34" charset="0"/>
                        </a:rPr>
                        <a:t>Налоговые и неналоговые доходы - всего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75" marR="6475" marT="647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65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latin typeface="Arial" pitchFamily="34" charset="0"/>
                          <a:cs typeface="Arial" pitchFamily="34" charset="0"/>
                        </a:rPr>
                        <a:t>на </a:t>
                      </a:r>
                      <a:r>
                        <a:rPr lang="ru-RU" sz="14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01.07.2017</a:t>
                      </a:r>
                      <a:endParaRPr lang="ru-RU" sz="14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75" marR="6475" marT="64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latin typeface="Arial" pitchFamily="34" charset="0"/>
                          <a:cs typeface="Arial" pitchFamily="34" charset="0"/>
                        </a:rPr>
                        <a:t>на </a:t>
                      </a:r>
                      <a:r>
                        <a:rPr lang="ru-RU" sz="14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01.07.2018</a:t>
                      </a:r>
                      <a:endParaRPr lang="ru-RU" sz="14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75" marR="6475" marT="64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  <a:r>
                        <a:rPr lang="ru-RU" sz="14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емп </a:t>
                      </a:r>
                      <a:r>
                        <a:rPr lang="ru-RU" sz="1400" b="1" u="none" strike="noStrike" dirty="0">
                          <a:latin typeface="Arial" pitchFamily="34" charset="0"/>
                          <a:cs typeface="Arial" pitchFamily="34" charset="0"/>
                        </a:rPr>
                        <a:t>роста, %</a:t>
                      </a:r>
                      <a:endParaRPr lang="ru-RU" sz="14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75" marR="6475" marT="64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рейтинг</a:t>
                      </a:r>
                      <a:endParaRPr lang="ru-RU" sz="1400" b="1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75" marR="6475" marT="6474" marB="0" anchor="ctr"/>
                </a:tc>
              </a:tr>
              <a:tr h="5664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latin typeface="Arial" pitchFamily="34" charset="0"/>
                          <a:cs typeface="Arial" pitchFamily="34" charset="0"/>
                        </a:rPr>
                        <a:t>Консолидированный бюджет субъектов РФ</a:t>
                      </a:r>
                      <a:endParaRPr lang="ru-RU" sz="18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75" marR="6475" marT="64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latin typeface="Arial" pitchFamily="34" charset="0"/>
                          <a:cs typeface="Arial" pitchFamily="34" charset="0"/>
                        </a:rPr>
                        <a:t>4 290 416,8</a:t>
                      </a:r>
                      <a:endParaRPr lang="ru-RU" sz="18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75" marR="6475" marT="64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latin typeface="Arial" pitchFamily="34" charset="0"/>
                          <a:cs typeface="Arial" pitchFamily="34" charset="0"/>
                        </a:rPr>
                        <a:t>4 694 022,8</a:t>
                      </a:r>
                      <a:endParaRPr lang="ru-RU" sz="18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75" marR="6475" marT="64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latin typeface="Arial" pitchFamily="34" charset="0"/>
                          <a:cs typeface="Arial" pitchFamily="34" charset="0"/>
                        </a:rPr>
                        <a:t>109,4</a:t>
                      </a:r>
                      <a:endParaRPr lang="ru-RU" sz="1800" b="1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75" marR="6475" marT="647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1" u="none" strike="noStrike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75" marR="6475" marT="6474" marB="0" anchor="ctr"/>
                </a:tc>
              </a:tr>
              <a:tr h="5365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latin typeface="Arial" pitchFamily="34" charset="0"/>
                          <a:cs typeface="Arial" pitchFamily="34" charset="0"/>
                        </a:rPr>
                        <a:t>Приволжский федеральный </a:t>
                      </a:r>
                      <a:r>
                        <a:rPr lang="ru-RU" sz="18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округ</a:t>
                      </a:r>
                      <a:endParaRPr lang="ru-RU" sz="18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75" marR="6475" marT="64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latin typeface="Arial" pitchFamily="34" charset="0"/>
                          <a:cs typeface="Arial" pitchFamily="34" charset="0"/>
                        </a:rPr>
                        <a:t>607 778,8</a:t>
                      </a:r>
                      <a:endParaRPr lang="ru-RU" sz="18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75" marR="6475" marT="64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latin typeface="Arial" pitchFamily="34" charset="0"/>
                          <a:cs typeface="Arial" pitchFamily="34" charset="0"/>
                        </a:rPr>
                        <a:t>666 433,8</a:t>
                      </a:r>
                      <a:endParaRPr lang="ru-RU" sz="18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75" marR="6475" marT="64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latin typeface="Arial" pitchFamily="34" charset="0"/>
                          <a:cs typeface="Arial" pitchFamily="34" charset="0"/>
                        </a:rPr>
                        <a:t>109,7</a:t>
                      </a:r>
                      <a:endParaRPr lang="ru-RU" sz="1800" b="1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75" marR="6475" marT="647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75" marR="6475" marT="6474" marB="0" anchor="ctr"/>
                </a:tc>
              </a:tr>
              <a:tr h="5365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latin typeface="Arial" pitchFamily="34" charset="0"/>
                          <a:cs typeface="Arial" pitchFamily="34" charset="0"/>
                        </a:rPr>
                        <a:t>Республика Башкортостан</a:t>
                      </a:r>
                      <a:endParaRPr lang="ru-RU" sz="18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75" marR="6475" marT="647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latin typeface="Arial" pitchFamily="34" charset="0"/>
                          <a:cs typeface="Arial" pitchFamily="34" charset="0"/>
                        </a:rPr>
                        <a:t>74 770,9</a:t>
                      </a:r>
                      <a:endParaRPr lang="ru-RU" sz="18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75" marR="6475" marT="647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latin typeface="Arial" pitchFamily="34" charset="0"/>
                          <a:cs typeface="Arial" pitchFamily="34" charset="0"/>
                        </a:rPr>
                        <a:t>97 222,7</a:t>
                      </a:r>
                      <a:endParaRPr lang="ru-RU" sz="18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75" marR="6475" marT="647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latin typeface="Arial" pitchFamily="34" charset="0"/>
                          <a:cs typeface="Arial" pitchFamily="34" charset="0"/>
                        </a:rPr>
                        <a:t>130,0</a:t>
                      </a:r>
                      <a:endParaRPr lang="ru-RU" sz="18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75" marR="6475" marT="647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800" b="1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75" marR="6475" marT="647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365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ru-RU" sz="18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75" marR="6475" marT="647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75" marR="6475" marT="647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75" marR="6475" marT="647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75" marR="6475" marT="647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1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75" marR="6475" marT="647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365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latin typeface="Arial" pitchFamily="34" charset="0"/>
                          <a:cs typeface="Arial" pitchFamily="34" charset="0"/>
                        </a:rPr>
                        <a:t>Республика Мордовия</a:t>
                      </a:r>
                      <a:endParaRPr lang="ru-RU" sz="18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75" marR="6475" marT="647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latin typeface="Arial" pitchFamily="34" charset="0"/>
                          <a:cs typeface="Arial" pitchFamily="34" charset="0"/>
                        </a:rPr>
                        <a:t>13 401,7</a:t>
                      </a:r>
                      <a:endParaRPr lang="ru-RU" sz="18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75" marR="6475" marT="647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latin typeface="Arial" pitchFamily="34" charset="0"/>
                          <a:cs typeface="Arial" pitchFamily="34" charset="0"/>
                        </a:rPr>
                        <a:t>13 389,0</a:t>
                      </a:r>
                      <a:endParaRPr lang="ru-RU" sz="18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75" marR="6475" marT="647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latin typeface="Arial" pitchFamily="34" charset="0"/>
                          <a:cs typeface="Arial" pitchFamily="34" charset="0"/>
                        </a:rPr>
                        <a:t>99,9</a:t>
                      </a:r>
                      <a:endParaRPr lang="ru-RU" sz="18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75" marR="6475" marT="647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ru-RU" sz="1800" b="1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75" marR="6475" marT="647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365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Республика </a:t>
                      </a:r>
                      <a:r>
                        <a:rPr lang="ru-RU" sz="1800" b="1" u="none" strike="noStrike" dirty="0">
                          <a:latin typeface="Arial" pitchFamily="34" charset="0"/>
                          <a:cs typeface="Arial" pitchFamily="34" charset="0"/>
                        </a:rPr>
                        <a:t>Марий Эл</a:t>
                      </a:r>
                      <a:endParaRPr lang="ru-RU" sz="18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75" marR="6475" marT="647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latin typeface="Arial" pitchFamily="34" charset="0"/>
                          <a:cs typeface="Arial" pitchFamily="34" charset="0"/>
                        </a:rPr>
                        <a:t>9 901,0</a:t>
                      </a:r>
                      <a:endParaRPr lang="ru-RU" sz="18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75" marR="6475" marT="647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latin typeface="Arial" pitchFamily="34" charset="0"/>
                          <a:cs typeface="Arial" pitchFamily="34" charset="0"/>
                        </a:rPr>
                        <a:t>8 971,5</a:t>
                      </a:r>
                      <a:endParaRPr lang="ru-RU" sz="18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75" marR="6475" marT="647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90,6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75" marR="6475" marT="647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ru-RU" sz="1800" b="1" i="1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75" marR="6475" marT="647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324451" y="6050015"/>
            <a:ext cx="620370" cy="632094"/>
          </a:xfrm>
        </p:spPr>
        <p:txBody>
          <a:bodyPr>
            <a:normAutofit/>
          </a:bodyPr>
          <a:lstStyle/>
          <a:p>
            <a:pPr>
              <a:defRPr/>
            </a:pPr>
            <a:fld id="{1F2AB72C-882B-4643-818F-8274B470F90A}" type="slidenum">
              <a:rPr lang="ru-RU" sz="210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ru-RU" sz="2100" dirty="0">
              <a:solidFill>
                <a:prstClr val="white"/>
              </a:solidFill>
            </a:endParaRP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4714876" y="3245359"/>
            <a:ext cx="1556397" cy="326517"/>
          </a:xfrm>
          <a:prstGeom prst="flowChartProcess">
            <a:avLst/>
          </a:prstGeom>
          <a:solidFill>
            <a:srgbClr val="990000"/>
          </a:solidFill>
          <a:ln>
            <a:solidFill>
              <a:srgbClr val="1B8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212,2</a:t>
            </a:r>
            <a:endParaRPr lang="ru-RU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4714876" y="3602549"/>
            <a:ext cx="760288" cy="346958"/>
          </a:xfrm>
          <a:prstGeom prst="flowChartProcess">
            <a:avLst/>
          </a:prstGeom>
          <a:solidFill>
            <a:srgbClr val="CCFF99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101,9</a:t>
            </a: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2136" y="40627"/>
            <a:ext cx="8312562" cy="1230240"/>
          </a:xfrm>
          <a:prstGeom prst="rect">
            <a:avLst/>
          </a:prstGeom>
        </p:spPr>
        <p:txBody>
          <a:bodyPr vert="horz" wrap="none" lIns="91344" tIns="45672" rIns="91344" bIns="45672" rtlCol="0" anchor="ctr">
            <a:normAutofit/>
          </a:bodyPr>
          <a:lstStyle/>
          <a:p>
            <a:pPr defTabSz="913432" fontAlgn="auto">
              <a:spcBef>
                <a:spcPts val="0"/>
              </a:spcBef>
              <a:spcAft>
                <a:spcPts val="0"/>
              </a:spcAft>
            </a:pPr>
            <a:endParaRPr lang="ru-RU" b="1" dirty="0">
              <a:solidFill>
                <a:srgbClr val="005AA9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10101" y="2752720"/>
            <a:ext cx="1991649" cy="630843"/>
          </a:xfrm>
          <a:prstGeom prst="rect">
            <a:avLst/>
          </a:prstGeom>
        </p:spPr>
        <p:txBody>
          <a:bodyPr vert="horz" wrap="none" lIns="91424" tIns="45712" rIns="91424" bIns="45712" rtlCol="0" anchor="ctr">
            <a:noAutofit/>
          </a:bodyPr>
          <a:lstStyle/>
          <a:p>
            <a:pPr defTabSz="914239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ШТРАФЫ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2" y="3345185"/>
            <a:ext cx="1815975" cy="414676"/>
          </a:xfrm>
          <a:prstGeom prst="rect">
            <a:avLst/>
          </a:prstGeom>
        </p:spPr>
        <p:txBody>
          <a:bodyPr vert="horz" wrap="none" lIns="91424" tIns="45712" rIns="91424" bIns="45712" rtlCol="0" anchor="ctr">
            <a:normAutofit/>
          </a:bodyPr>
          <a:lstStyle/>
          <a:p>
            <a:pPr defTabSz="914239" fontAlgn="auto">
              <a:spcBef>
                <a:spcPts val="0"/>
              </a:spcBef>
              <a:spcAft>
                <a:spcPts val="0"/>
              </a:spcAft>
            </a:pPr>
            <a:endParaRPr lang="ru-RU" sz="1200" b="1" dirty="0">
              <a:solidFill>
                <a:srgbClr val="4F81BD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Блок-схема: процесс 40"/>
          <p:cNvSpPr/>
          <p:nvPr/>
        </p:nvSpPr>
        <p:spPr>
          <a:xfrm>
            <a:off x="2195736" y="6087963"/>
            <a:ext cx="153919" cy="163258"/>
          </a:xfrm>
          <a:prstGeom prst="flowChartProcess">
            <a:avLst/>
          </a:prstGeom>
          <a:solidFill>
            <a:srgbClr val="990000"/>
          </a:solidFill>
          <a:ln>
            <a:solidFill>
              <a:srgbClr val="1B8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2" name="Блок-схема: процесс 41"/>
          <p:cNvSpPr/>
          <p:nvPr/>
        </p:nvSpPr>
        <p:spPr>
          <a:xfrm>
            <a:off x="4714876" y="6091256"/>
            <a:ext cx="153919" cy="163258"/>
          </a:xfrm>
          <a:prstGeom prst="flowChartProcess">
            <a:avLst/>
          </a:prstGeom>
          <a:solidFill>
            <a:srgbClr val="CCFF99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572264" y="3331084"/>
            <a:ext cx="2071702" cy="642942"/>
          </a:xfrm>
          <a:prstGeom prst="rect">
            <a:avLst/>
          </a:prstGeom>
        </p:spPr>
        <p:txBody>
          <a:bodyPr vert="horz" wrap="none" lIns="91424" tIns="45712" rIns="91424" bIns="45712" rtlCol="0" anchor="ctr">
            <a:normAutofit/>
          </a:bodyPr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</a:pPr>
            <a:r>
              <a:rPr lang="ru-RU" sz="1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СНИЖЕНИЕ ПОСТУПЛЕНИЙ </a:t>
            </a:r>
            <a:endParaRPr lang="ru-RU" sz="1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defTabSz="914239" fontAlgn="auto">
              <a:spcBef>
                <a:spcPts val="0"/>
              </a:spcBef>
              <a:spcAft>
                <a:spcPts val="0"/>
              </a:spcAft>
            </a:pPr>
            <a:r>
              <a:rPr lang="ru-RU" sz="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-110,3 </a:t>
            </a:r>
            <a:r>
              <a:rPr lang="ru-RU" sz="1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 рублей, </a:t>
            </a:r>
            <a:r>
              <a:rPr lang="ru-RU" sz="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-52,0%</a:t>
            </a:r>
            <a:endParaRPr lang="ru-RU" sz="1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Блок-схема: процесс 55"/>
          <p:cNvSpPr/>
          <p:nvPr/>
        </p:nvSpPr>
        <p:spPr>
          <a:xfrm>
            <a:off x="714348" y="1919275"/>
            <a:ext cx="1663805" cy="326517"/>
          </a:xfrm>
          <a:prstGeom prst="flowChartProcess">
            <a:avLst/>
          </a:prstGeom>
          <a:solidFill>
            <a:srgbClr val="990000"/>
          </a:solidFill>
          <a:ln>
            <a:solidFill>
              <a:srgbClr val="1B8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2 869,2</a:t>
            </a:r>
            <a:endParaRPr lang="ru-RU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57" name="Блок-схема: процесс 56"/>
          <p:cNvSpPr/>
          <p:nvPr/>
        </p:nvSpPr>
        <p:spPr>
          <a:xfrm>
            <a:off x="714348" y="2276465"/>
            <a:ext cx="928694" cy="326517"/>
          </a:xfrm>
          <a:prstGeom prst="flowChartProcess">
            <a:avLst/>
          </a:prstGeom>
          <a:solidFill>
            <a:srgbClr val="CCFF99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1 718,5</a:t>
            </a: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23860" y="1395063"/>
            <a:ext cx="2130976" cy="414676"/>
          </a:xfrm>
          <a:prstGeom prst="rect">
            <a:avLst/>
          </a:prstGeom>
        </p:spPr>
        <p:txBody>
          <a:bodyPr vert="horz" wrap="none" lIns="91424" tIns="45712" rIns="91424" bIns="45712" rtlCol="0" anchor="ctr">
            <a:noAutofit/>
          </a:bodyPr>
          <a:lstStyle/>
          <a:p>
            <a:pPr defTabSz="914239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НАЛОГ НА ПРИБЫЛЬ ОРГАНИЗАЦИЙ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714612" y="2071678"/>
            <a:ext cx="1525422" cy="500066"/>
          </a:xfrm>
          <a:prstGeom prst="rect">
            <a:avLst/>
          </a:prstGeom>
        </p:spPr>
        <p:txBody>
          <a:bodyPr vert="horz" wrap="none" lIns="91424" tIns="45712" rIns="91424" bIns="45712" rtlCol="0" anchor="ctr">
            <a:normAutofit/>
          </a:bodyPr>
          <a:lstStyle/>
          <a:p>
            <a:pPr algn="ctr" defTabSz="914239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СНИЖЕНИЕ ПОСТУПЛЕНИЙ</a:t>
            </a:r>
          </a:p>
          <a:p>
            <a:pPr algn="ctr" defTabSz="914239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-1150,6 </a:t>
            </a: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 рублей,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-40,1%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Блок-схема: процесс 62"/>
          <p:cNvSpPr/>
          <p:nvPr/>
        </p:nvSpPr>
        <p:spPr>
          <a:xfrm>
            <a:off x="4714876" y="1928802"/>
            <a:ext cx="1690971" cy="326517"/>
          </a:xfrm>
          <a:prstGeom prst="flowChartProcess">
            <a:avLst/>
          </a:prstGeom>
          <a:solidFill>
            <a:srgbClr val="990000"/>
          </a:solidFill>
          <a:ln>
            <a:solidFill>
              <a:srgbClr val="1B8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408,8</a:t>
            </a:r>
            <a:endParaRPr lang="ru-RU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64" name="Блок-схема: процесс 63"/>
          <p:cNvSpPr/>
          <p:nvPr/>
        </p:nvSpPr>
        <p:spPr>
          <a:xfrm>
            <a:off x="4714876" y="2285992"/>
            <a:ext cx="619401" cy="326517"/>
          </a:xfrm>
          <a:prstGeom prst="flowChartProcess">
            <a:avLst/>
          </a:prstGeom>
          <a:solidFill>
            <a:srgbClr val="CCFF99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29,3</a:t>
            </a: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65" name="Блок-схема: процесс 64"/>
          <p:cNvSpPr/>
          <p:nvPr/>
        </p:nvSpPr>
        <p:spPr>
          <a:xfrm>
            <a:off x="714348" y="3276597"/>
            <a:ext cx="786259" cy="326517"/>
          </a:xfrm>
          <a:prstGeom prst="flowChartProcess">
            <a:avLst/>
          </a:prstGeom>
          <a:solidFill>
            <a:srgbClr val="990000"/>
          </a:solidFill>
          <a:ln>
            <a:solidFill>
              <a:srgbClr val="1B8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13,2</a:t>
            </a:r>
            <a:endParaRPr lang="ru-RU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66" name="Блок-схема: процесс 65"/>
          <p:cNvSpPr/>
          <p:nvPr/>
        </p:nvSpPr>
        <p:spPr>
          <a:xfrm>
            <a:off x="714348" y="3633787"/>
            <a:ext cx="571504" cy="326517"/>
          </a:xfrm>
          <a:prstGeom prst="flowChartProcess">
            <a:avLst/>
          </a:prstGeom>
          <a:solidFill>
            <a:srgbClr val="CCFF99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10,1</a:t>
            </a: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605338" y="1400969"/>
            <a:ext cx="2064227" cy="414676"/>
          </a:xfrm>
          <a:prstGeom prst="rect">
            <a:avLst/>
          </a:prstGeom>
        </p:spPr>
        <p:txBody>
          <a:bodyPr vert="horz" wrap="none" lIns="91424" tIns="45712" rIns="91424" bIns="45712" rtlCol="0" anchor="ctr">
            <a:noAutofit/>
          </a:bodyPr>
          <a:lstStyle/>
          <a:p>
            <a:pPr defTabSz="914239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ДОХОДЫ ОТ ОКАЗАНИЯ ПЛАТНЫХ УСЛУГ И </a:t>
            </a:r>
          </a:p>
          <a:p>
            <a:pPr defTabSz="914239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КОМПЕНСАЦИИ ЗАТАРАТ ГОСУДАРСТВА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00047" y="2862257"/>
            <a:ext cx="2134525" cy="414676"/>
          </a:xfrm>
          <a:prstGeom prst="rect">
            <a:avLst/>
          </a:prstGeom>
        </p:spPr>
        <p:txBody>
          <a:bodyPr vert="horz" wrap="none" lIns="91424" tIns="45712" rIns="91424" bIns="45712" rtlCol="0" anchor="ctr">
            <a:normAutofit/>
          </a:bodyPr>
          <a:lstStyle/>
          <a:p>
            <a:pPr defTabSz="914239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ЕДИНЫЙ СЕЛЬХОЗНАЛОГ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563580" y="2107397"/>
            <a:ext cx="2063087" cy="428628"/>
          </a:xfrm>
          <a:prstGeom prst="rect">
            <a:avLst/>
          </a:prstGeom>
        </p:spPr>
        <p:txBody>
          <a:bodyPr vert="horz" wrap="none" lIns="91424" tIns="45712" rIns="91424" bIns="45712" rtlCol="0" anchor="ctr">
            <a:normAutofit fontScale="85000" lnSpcReduction="20000"/>
          </a:bodyPr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СНИЖЕНИЕ  ПОСТУПЛЕНИЙ</a:t>
            </a:r>
            <a:endParaRPr lang="ru-RU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defTabSz="914239" fontAlgn="auto">
              <a:spcBef>
                <a:spcPts val="0"/>
              </a:spcBef>
              <a:spcAft>
                <a:spcPts val="0"/>
              </a:spcAft>
            </a:pPr>
            <a:r>
              <a:rPr lang="ru-RU" sz="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-379,5 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 рублей</a:t>
            </a:r>
            <a:r>
              <a:rPr lang="ru-RU" sz="1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-92,8%</a:t>
            </a:r>
            <a:endParaRPr lang="ru-RU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371709" y="3438523"/>
            <a:ext cx="2205963" cy="428628"/>
          </a:xfrm>
          <a:prstGeom prst="rect">
            <a:avLst/>
          </a:prstGeom>
        </p:spPr>
        <p:txBody>
          <a:bodyPr vert="horz" wrap="none" lIns="91424" tIns="45712" rIns="91424" bIns="45712" rtlCol="0" anchor="ctr">
            <a:normAutofit fontScale="92500" lnSpcReduction="20000"/>
          </a:bodyPr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</a:pPr>
            <a:r>
              <a:rPr lang="ru-RU" sz="1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СНИЖЕНИЕ ПОСТУПЛЕНИЙ </a:t>
            </a:r>
            <a:endParaRPr lang="ru-RU" sz="1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defTabSz="914239" fontAlgn="auto">
              <a:spcBef>
                <a:spcPts val="0"/>
              </a:spcBef>
              <a:spcAft>
                <a:spcPts val="0"/>
              </a:spcAft>
            </a:pPr>
            <a:r>
              <a:rPr lang="ru-RU" sz="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-3,2 </a:t>
            </a:r>
            <a:r>
              <a:rPr lang="ru-RU" sz="1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 рублей, </a:t>
            </a:r>
            <a:r>
              <a:rPr lang="ru-RU" sz="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-24,3%</a:t>
            </a:r>
            <a:endParaRPr lang="ru-RU" sz="1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Текст 2"/>
          <p:cNvSpPr txBox="1">
            <a:spLocks/>
          </p:cNvSpPr>
          <p:nvPr/>
        </p:nvSpPr>
        <p:spPr>
          <a:xfrm>
            <a:off x="538555" y="885"/>
            <a:ext cx="8088112" cy="96151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ru-RU" sz="22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Основные налоги, по которым снижены  поступления в консолидированный бюджет Республики Марий Эл, млн. рублей </a:t>
            </a:r>
            <a:endParaRPr lang="ru-RU" sz="22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23860" y="4133853"/>
            <a:ext cx="2134525" cy="785818"/>
          </a:xfrm>
          <a:prstGeom prst="rect">
            <a:avLst/>
          </a:prstGeom>
        </p:spPr>
        <p:txBody>
          <a:bodyPr vert="horz" wrap="none" lIns="91424" tIns="45712" rIns="91424" bIns="45712" rtlCol="0" anchor="ctr">
            <a:normAutofit/>
          </a:bodyPr>
          <a:lstStyle/>
          <a:p>
            <a:pPr defTabSz="914239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ДОХОДЫ </a:t>
            </a:r>
          </a:p>
          <a:p>
            <a:pPr defTabSz="914239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ОТ ИСПОЛЬЗОВАНИЯ  </a:t>
            </a:r>
          </a:p>
          <a:p>
            <a:pPr defTabSz="914239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ИМУЩЕСТВА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81" name="Блок-схема: процесс 80"/>
          <p:cNvSpPr/>
          <p:nvPr/>
        </p:nvSpPr>
        <p:spPr>
          <a:xfrm>
            <a:off x="714348" y="4929198"/>
            <a:ext cx="1357322" cy="326517"/>
          </a:xfrm>
          <a:prstGeom prst="flowChartProcess">
            <a:avLst/>
          </a:prstGeom>
          <a:solidFill>
            <a:srgbClr val="990000"/>
          </a:solidFill>
          <a:ln>
            <a:solidFill>
              <a:srgbClr val="1B8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233,1</a:t>
            </a:r>
            <a:endParaRPr lang="ru-RU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82" name="Блок-схема: процесс 81"/>
          <p:cNvSpPr/>
          <p:nvPr/>
        </p:nvSpPr>
        <p:spPr>
          <a:xfrm>
            <a:off x="714348" y="5286388"/>
            <a:ext cx="1143008" cy="326517"/>
          </a:xfrm>
          <a:prstGeom prst="flowChartProcess">
            <a:avLst/>
          </a:prstGeom>
          <a:solidFill>
            <a:srgbClr val="CCFF99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217,0</a:t>
            </a: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552936" y="5036355"/>
            <a:ext cx="1848773" cy="500066"/>
          </a:xfrm>
          <a:prstGeom prst="rect">
            <a:avLst/>
          </a:prstGeom>
        </p:spPr>
        <p:txBody>
          <a:bodyPr vert="horz" wrap="none" lIns="91424" tIns="45712" rIns="91424" bIns="45712" rtlCol="0" anchor="ctr">
            <a:normAutofit fontScale="25000" lnSpcReduction="20000"/>
          </a:bodyPr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</a:pPr>
            <a:endParaRPr lang="ru-RU" sz="1100" b="1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 defTabSz="914239" fontAlgn="auto">
              <a:spcBef>
                <a:spcPts val="0"/>
              </a:spcBef>
              <a:spcAft>
                <a:spcPts val="0"/>
              </a:spcAft>
            </a:pPr>
            <a:r>
              <a:rPr lang="ru-RU" sz="4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СНИЖЕНИЕ ПОСТУПЛЕНИЙ </a:t>
            </a:r>
            <a:endParaRPr lang="ru-RU" sz="4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defTabSz="914239" fontAlgn="auto">
              <a:spcBef>
                <a:spcPts val="0"/>
              </a:spcBef>
              <a:spcAft>
                <a:spcPts val="0"/>
              </a:spcAft>
            </a:pPr>
            <a:r>
              <a:rPr lang="ru-RU" sz="5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-16,1 </a:t>
            </a:r>
            <a:r>
              <a:rPr lang="ru-RU" sz="4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 рублей, </a:t>
            </a:r>
            <a:r>
              <a:rPr lang="ru-RU" sz="5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-6,9%</a:t>
            </a:r>
            <a:endParaRPr lang="ru-RU" sz="5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339752" y="5987380"/>
            <a:ext cx="3025523" cy="360040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I</a:t>
            </a:r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полугодие 2017 г.</a:t>
            </a:r>
            <a:endParaRPr lang="ru-RU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893940" y="5987380"/>
            <a:ext cx="2417216" cy="357930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I</a:t>
            </a:r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полугодие 2018 г.</a:t>
            </a:r>
            <a:endParaRPr lang="ru-RU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44" name="Picture 6" descr="gerb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rgbClr val="BBE0E3">
                <a:alpha val="35000"/>
              </a:srgbClr>
            </a:glow>
          </a:effectLst>
          <a:extLst/>
        </p:spPr>
      </p:pic>
      <p:sp>
        <p:nvSpPr>
          <p:cNvPr id="45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47DBADA-CD8E-4293-A46B-FBB70DA4EDED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297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285750" y="0"/>
            <a:ext cx="8643938" cy="714375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6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Налог на прибыль организаций, млн. рублей</a:t>
            </a:r>
          </a:p>
        </p:txBody>
      </p:sp>
      <p:graphicFrame>
        <p:nvGraphicFramePr>
          <p:cNvPr id="2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96651901"/>
              </p:ext>
            </p:extLst>
          </p:nvPr>
        </p:nvGraphicFramePr>
        <p:xfrm>
          <a:off x="214297" y="687254"/>
          <a:ext cx="5434012" cy="5541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50" name="TextBox 6"/>
          <p:cNvSpPr txBox="1">
            <a:spLocks noChangeArrowheads="1"/>
          </p:cNvSpPr>
          <p:nvPr/>
        </p:nvSpPr>
        <p:spPr bwMode="auto">
          <a:xfrm>
            <a:off x="2123728" y="6093296"/>
            <a:ext cx="1206459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1300" b="1" dirty="0" smtClean="0">
                <a:solidFill>
                  <a:prstClr val="black"/>
                </a:solidFill>
                <a:cs typeface="Arial" pitchFamily="34" charset="0"/>
              </a:rPr>
              <a:t>план 2018 г.</a:t>
            </a:r>
          </a:p>
        </p:txBody>
      </p:sp>
      <p:sp>
        <p:nvSpPr>
          <p:cNvPr id="10" name="Стрелка вправо 9"/>
          <p:cNvSpPr/>
          <p:nvPr/>
        </p:nvSpPr>
        <p:spPr>
          <a:xfrm rot="414231">
            <a:off x="1035293" y="4241681"/>
            <a:ext cx="3211772" cy="676504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 smtClean="0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59,9% </a:t>
            </a:r>
            <a:r>
              <a:rPr lang="ru-RU" sz="1900" b="1" dirty="0" smtClean="0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(-1 150,6) </a:t>
            </a:r>
            <a:endParaRPr lang="ru-RU" sz="1900" b="1" dirty="0">
              <a:ln>
                <a:solidFill>
                  <a:srgbClr val="9BBB59">
                    <a:lumMod val="50000"/>
                  </a:srgbClr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48546564"/>
              </p:ext>
            </p:extLst>
          </p:nvPr>
        </p:nvGraphicFramePr>
        <p:xfrm>
          <a:off x="5890289" y="971273"/>
          <a:ext cx="3057779" cy="2529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89404"/>
                <a:gridCol w="968375"/>
              </a:tblGrid>
              <a:tr h="28410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Динамика НПО к 2017 году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4" marB="45704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8997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по </a:t>
                      </a:r>
                    </a:p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Российской Федерации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4" marB="45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109,0%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4" marB="45704" anchor="ctr"/>
                </a:tc>
              </a:tr>
              <a:tr h="28410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Приволжский ФО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4" marB="45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115,5%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4" marB="45704" anchor="ctr"/>
                </a:tc>
              </a:tr>
              <a:tr h="60319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</a:t>
                      </a:r>
                    </a:p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Марий Эл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4" marB="45704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59,9% </a:t>
                      </a:r>
                    </a:p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4" marB="45704" anchor="ctr"/>
                </a:tc>
              </a:tr>
              <a:tr h="28410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Рейтинг по ПФО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4" marB="45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4" marB="45704" anchor="ctr"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31520663"/>
              </p:ext>
            </p:extLst>
          </p:nvPr>
        </p:nvGraphicFramePr>
        <p:xfrm>
          <a:off x="5124454" y="3643314"/>
          <a:ext cx="3831042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6888"/>
                <a:gridCol w="874154"/>
              </a:tblGrid>
              <a:tr h="15187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Arial" pitchFamily="34" charset="0"/>
                          <a:cs typeface="Arial" pitchFamily="34" charset="0"/>
                        </a:rPr>
                        <a:t>Снижение перечисления  налога</a:t>
                      </a:r>
                      <a:endParaRPr lang="ru-RU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9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51877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Arial" pitchFamily="34" charset="0"/>
                          <a:cs typeface="Arial" pitchFamily="34" charset="0"/>
                        </a:rPr>
                        <a:t>АО «ММЗ» </a:t>
                      </a:r>
                      <a:endParaRPr lang="ru-RU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-976,4</a:t>
                      </a:r>
                      <a:endParaRPr lang="ru-RU" sz="17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51877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Arial" pitchFamily="34" charset="0"/>
                          <a:cs typeface="Arial" pitchFamily="34" charset="0"/>
                        </a:rPr>
                        <a:t>ОАО «Газпром»</a:t>
                      </a:r>
                      <a:endParaRPr lang="ru-RU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-95,0</a:t>
                      </a:r>
                      <a:endParaRPr lang="ru-RU" sz="17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518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latin typeface="Arial" pitchFamily="34" charset="0"/>
                          <a:cs typeface="Arial" pitchFamily="34" charset="0"/>
                        </a:rPr>
                        <a:t>ОАО «Красногорский КАФ» </a:t>
                      </a:r>
                      <a:endParaRPr lang="ru-RU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-92,5</a:t>
                      </a:r>
                      <a:endParaRPr lang="ru-RU" sz="17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80112" y="6237312"/>
            <a:ext cx="25145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Возвраты налога на прибыль </a:t>
            </a:r>
            <a:endParaRPr lang="ru-RU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596702" y="6093296"/>
            <a:ext cx="12819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ru-RU" sz="1300" b="1" dirty="0" smtClean="0">
                <a:solidFill>
                  <a:prstClr val="black"/>
                </a:solidFill>
                <a:cs typeface="Arial" pitchFamily="34" charset="0"/>
              </a:rPr>
              <a:t>I </a:t>
            </a:r>
            <a:r>
              <a:rPr lang="ru-RU" altLang="ru-RU" sz="1300" b="1" dirty="0" smtClean="0">
                <a:solidFill>
                  <a:prstClr val="black"/>
                </a:solidFill>
                <a:cs typeface="Arial" pitchFamily="34" charset="0"/>
              </a:rPr>
              <a:t>полугодие 2017 г.</a:t>
            </a:r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3731146" y="6093296"/>
            <a:ext cx="12819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ru-RU" sz="1300" b="1" dirty="0" smtClean="0">
                <a:solidFill>
                  <a:prstClr val="black"/>
                </a:solidFill>
                <a:cs typeface="Arial" pitchFamily="34" charset="0"/>
              </a:rPr>
              <a:t>I </a:t>
            </a:r>
            <a:r>
              <a:rPr lang="ru-RU" altLang="ru-RU" sz="1300" b="1" dirty="0" smtClean="0">
                <a:solidFill>
                  <a:prstClr val="black"/>
                </a:solidFill>
                <a:cs typeface="Arial" pitchFamily="34" charset="0"/>
              </a:rPr>
              <a:t>полугодие 2018 г.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436096" y="6309320"/>
            <a:ext cx="144016" cy="144016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2" name="Picture 6" descr="gerb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rgbClr val="BBE0E3">
                <a:alpha val="35000"/>
              </a:srgbClr>
            </a:glow>
          </a:effectLst>
          <a:extLst/>
        </p:spPr>
      </p:pic>
      <p:sp>
        <p:nvSpPr>
          <p:cNvPr id="23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47DBADA-CD8E-4293-A46B-FBB70DA4EDED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643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324451" y="6050015"/>
            <a:ext cx="620370" cy="632094"/>
          </a:xfrm>
        </p:spPr>
        <p:txBody>
          <a:bodyPr>
            <a:normAutofit/>
          </a:bodyPr>
          <a:lstStyle/>
          <a:p>
            <a:pPr>
              <a:defRPr/>
            </a:pPr>
            <a:fld id="{1F2AB72C-882B-4643-818F-8274B470F90A}" type="slidenum">
              <a:rPr lang="ru-RU" sz="2100">
                <a:solidFill>
                  <a:prstClr val="white"/>
                </a:solidFill>
              </a:rPr>
              <a:pPr>
                <a:defRPr/>
              </a:pPr>
              <a:t>9</a:t>
            </a:fld>
            <a:endParaRPr lang="ru-RU" sz="2100" dirty="0">
              <a:solidFill>
                <a:prstClr val="white"/>
              </a:solidFill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569656" y="1976206"/>
            <a:ext cx="2573584" cy="326517"/>
          </a:xfrm>
          <a:prstGeom prst="flowChartProcess">
            <a:avLst/>
          </a:prstGeom>
          <a:solidFill>
            <a:srgbClr val="0070C0"/>
          </a:solidFill>
          <a:ln>
            <a:solidFill>
              <a:srgbClr val="1B8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3 474,1</a:t>
            </a:r>
            <a:endParaRPr lang="ru-RU" sz="20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569655" y="2329494"/>
            <a:ext cx="2930775" cy="326517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3 648,6</a:t>
            </a:r>
            <a:endParaRPr lang="ru-RU" sz="2000" b="1" dirty="0">
              <a:solidFill>
                <a:prstClr val="black">
                  <a:lumMod val="75000"/>
                  <a:lumOff val="2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4704068" y="5026401"/>
            <a:ext cx="653750" cy="326517"/>
          </a:xfrm>
          <a:prstGeom prst="flowChartProcess">
            <a:avLst/>
          </a:prstGeom>
          <a:solidFill>
            <a:srgbClr val="0070C0"/>
          </a:solidFill>
          <a:ln>
            <a:solidFill>
              <a:srgbClr val="1B8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83,7</a:t>
            </a:r>
            <a:endParaRPr lang="ru-RU" sz="20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4704068" y="5380694"/>
            <a:ext cx="868064" cy="326517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93,2</a:t>
            </a:r>
            <a:endParaRPr lang="ru-RU" sz="2000" b="1" dirty="0">
              <a:solidFill>
                <a:prstClr val="black">
                  <a:lumMod val="75000"/>
                  <a:lumOff val="2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603937" y="3457893"/>
            <a:ext cx="1324857" cy="326517"/>
          </a:xfrm>
          <a:prstGeom prst="flowChartProcess">
            <a:avLst/>
          </a:prstGeom>
          <a:solidFill>
            <a:srgbClr val="0070C0"/>
          </a:solidFill>
          <a:ln>
            <a:solidFill>
              <a:srgbClr val="1B8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742,8</a:t>
            </a:r>
            <a:endParaRPr lang="ru-RU" sz="20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603937" y="3811180"/>
            <a:ext cx="1896361" cy="326517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1 025,8</a:t>
            </a:r>
            <a:endParaRPr lang="ru-RU" sz="2000" b="1" dirty="0">
              <a:solidFill>
                <a:prstClr val="black">
                  <a:lumMod val="75000"/>
                  <a:lumOff val="2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2136" y="40627"/>
            <a:ext cx="8312562" cy="1230240"/>
          </a:xfrm>
          <a:prstGeom prst="rect">
            <a:avLst/>
          </a:prstGeom>
        </p:spPr>
        <p:txBody>
          <a:bodyPr vert="horz" wrap="none" lIns="91344" tIns="45672" rIns="91344" bIns="45672" rtlCol="0" anchor="ctr">
            <a:normAutofit/>
          </a:bodyPr>
          <a:lstStyle/>
          <a:p>
            <a:pPr defTabSz="913432" fontAlgn="auto">
              <a:spcBef>
                <a:spcPts val="0"/>
              </a:spcBef>
              <a:spcAft>
                <a:spcPts val="0"/>
              </a:spcAft>
            </a:pPr>
            <a:endParaRPr lang="ru-RU" b="1" dirty="0">
              <a:solidFill>
                <a:srgbClr val="005AA9"/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43108" y="1428736"/>
            <a:ext cx="2214578" cy="500066"/>
          </a:xfrm>
          <a:prstGeom prst="rect">
            <a:avLst/>
          </a:prstGeom>
        </p:spPr>
        <p:txBody>
          <a:bodyPr vert="horz" wrap="none" lIns="91424" tIns="45712" rIns="91424" bIns="45712" rtlCol="0" anchor="ctr">
            <a:noAutofit/>
          </a:bodyPr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РОСТ ПОСТУПЛЕНИЙ  </a:t>
            </a:r>
          </a:p>
          <a:p>
            <a:pPr algn="ctr" defTabSz="914239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+174,4  </a:t>
            </a: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 рублей,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105,0%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6394" y="1365217"/>
            <a:ext cx="1991649" cy="614170"/>
          </a:xfrm>
          <a:prstGeom prst="rect">
            <a:avLst/>
          </a:prstGeom>
        </p:spPr>
        <p:txBody>
          <a:bodyPr vert="horz" wrap="none" lIns="91424" tIns="45712" rIns="91424" bIns="45712" rtlCol="0" anchor="ctr">
            <a:noAutofit/>
          </a:bodyPr>
          <a:lstStyle/>
          <a:p>
            <a:pPr defTabSz="914239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НАЛОГ НА ДОХОДЫ </a:t>
            </a:r>
          </a:p>
          <a:p>
            <a:pPr defTabSz="914239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ФИЗИЧЕСКИХ ЛИЦ</a:t>
            </a:r>
            <a:endParaRPr lang="ru-RU" sz="1400" b="1" dirty="0">
              <a:solidFill>
                <a:srgbClr val="4F81BD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44008" y="4591397"/>
            <a:ext cx="1991649" cy="414676"/>
          </a:xfrm>
          <a:prstGeom prst="rect">
            <a:avLst/>
          </a:prstGeom>
        </p:spPr>
        <p:txBody>
          <a:bodyPr vert="horz" wrap="none" lIns="91424" tIns="45712" rIns="91424" bIns="45712" rtlCol="0" anchor="ctr">
            <a:normAutofit/>
          </a:bodyPr>
          <a:lstStyle/>
          <a:p>
            <a:pPr defTabSz="914239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ГОСПОШЛИНА</a:t>
            </a:r>
            <a:endParaRPr lang="ru-RU" sz="1600" b="1" dirty="0">
              <a:solidFill>
                <a:srgbClr val="4F81BD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06202" y="2996952"/>
            <a:ext cx="1815975" cy="414676"/>
          </a:xfrm>
          <a:prstGeom prst="rect">
            <a:avLst/>
          </a:prstGeom>
        </p:spPr>
        <p:txBody>
          <a:bodyPr vert="horz" wrap="none" lIns="91424" tIns="45712" rIns="91424" bIns="45712" rtlCol="0" anchor="ctr">
            <a:noAutofit/>
          </a:bodyPr>
          <a:lstStyle/>
          <a:p>
            <a:pPr defTabSz="914239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АКЦИЗЫ</a:t>
            </a:r>
          </a:p>
        </p:txBody>
      </p:sp>
      <p:sp>
        <p:nvSpPr>
          <p:cNvPr id="41" name="Блок-схема: процесс 40"/>
          <p:cNvSpPr/>
          <p:nvPr/>
        </p:nvSpPr>
        <p:spPr>
          <a:xfrm>
            <a:off x="2483768" y="6165304"/>
            <a:ext cx="153919" cy="163258"/>
          </a:xfrm>
          <a:prstGeom prst="flowChartProcess">
            <a:avLst/>
          </a:prstGeom>
          <a:solidFill>
            <a:srgbClr val="0070C0"/>
          </a:solidFill>
          <a:ln>
            <a:solidFill>
              <a:srgbClr val="1B8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2" name="Блок-схема: процесс 41"/>
          <p:cNvSpPr/>
          <p:nvPr/>
        </p:nvSpPr>
        <p:spPr>
          <a:xfrm>
            <a:off x="5292080" y="6165304"/>
            <a:ext cx="153919" cy="163258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627784" y="6078438"/>
            <a:ext cx="3025523" cy="360040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I</a:t>
            </a:r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полугодие 2017 г.</a:t>
            </a:r>
            <a:endParaRPr lang="ru-RU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508104" y="6078438"/>
            <a:ext cx="2417216" cy="357930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I</a:t>
            </a:r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полугодие 2018 г.</a:t>
            </a:r>
            <a:endParaRPr lang="ru-RU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858016" y="5005409"/>
            <a:ext cx="1909791" cy="414676"/>
          </a:xfrm>
          <a:prstGeom prst="rect">
            <a:avLst/>
          </a:prstGeom>
        </p:spPr>
        <p:txBody>
          <a:bodyPr vert="horz" wrap="none" lIns="91424" tIns="45712" rIns="91424" bIns="45712" rtlCol="0" anchor="ctr">
            <a:noAutofit/>
          </a:bodyPr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РОСТ ПОСТУПЛЕНИЙ </a:t>
            </a:r>
            <a:endParaRPr lang="ru-RU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defTabSz="914239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+9,4 </a:t>
            </a: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 рублей,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111,3%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214546" y="3357562"/>
            <a:ext cx="2096926" cy="414676"/>
          </a:xfrm>
          <a:prstGeom prst="rect">
            <a:avLst/>
          </a:prstGeom>
        </p:spPr>
        <p:txBody>
          <a:bodyPr vert="horz" wrap="none" lIns="91424" tIns="45712" rIns="91424" bIns="45712" rtlCol="0" anchor="ctr">
            <a:noAutofit/>
          </a:bodyPr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РОСТ ПОСТУПЛЕНИЙ </a:t>
            </a:r>
          </a:p>
          <a:p>
            <a:pPr algn="ctr" defTabSz="914239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+283,0 </a:t>
            </a: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 рублей,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138,1%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Блок-схема: процесс 55"/>
          <p:cNvSpPr/>
          <p:nvPr/>
        </p:nvSpPr>
        <p:spPr>
          <a:xfrm>
            <a:off x="603939" y="5033957"/>
            <a:ext cx="824789" cy="326517"/>
          </a:xfrm>
          <a:prstGeom prst="flowChartProcess">
            <a:avLst/>
          </a:prstGeom>
          <a:solidFill>
            <a:srgbClr val="0070C0"/>
          </a:solidFill>
          <a:ln>
            <a:solidFill>
              <a:srgbClr val="1B8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153,3</a:t>
            </a:r>
            <a:endParaRPr lang="ru-RU" sz="20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57" name="Блок-схема: процесс 56"/>
          <p:cNvSpPr/>
          <p:nvPr/>
        </p:nvSpPr>
        <p:spPr>
          <a:xfrm>
            <a:off x="603939" y="5378605"/>
            <a:ext cx="1039103" cy="326517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176,4</a:t>
            </a:r>
            <a:endParaRPr lang="ru-RU" sz="2000" b="1" dirty="0">
              <a:solidFill>
                <a:prstClr val="black">
                  <a:lumMod val="75000"/>
                  <a:lumOff val="2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25252" y="4595986"/>
            <a:ext cx="2130976" cy="414676"/>
          </a:xfrm>
          <a:prstGeom prst="rect">
            <a:avLst/>
          </a:prstGeom>
        </p:spPr>
        <p:txBody>
          <a:bodyPr vert="horz" wrap="none" lIns="91424" tIns="45712" rIns="91424" bIns="45712" rtlCol="0" anchor="ctr">
            <a:noAutofit/>
          </a:bodyPr>
          <a:lstStyle/>
          <a:p>
            <a:pPr defTabSz="914239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ЕДИНЫЙ НАЛОГ НА ВМЕНЕННЫЙ ДОХОД</a:t>
            </a:r>
            <a:endParaRPr lang="ru-RU" sz="1400" b="1" dirty="0">
              <a:solidFill>
                <a:srgbClr val="4F81BD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214546" y="5000636"/>
            <a:ext cx="2096926" cy="414676"/>
          </a:xfrm>
          <a:prstGeom prst="rect">
            <a:avLst/>
          </a:prstGeom>
        </p:spPr>
        <p:txBody>
          <a:bodyPr vert="horz" wrap="none" lIns="91424" tIns="45712" rIns="91424" bIns="45712" rtlCol="0" anchor="ctr">
            <a:noAutofit/>
          </a:bodyPr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РОСТ ПОСТУПЛЕНИЙ</a:t>
            </a:r>
          </a:p>
          <a:p>
            <a:pPr algn="ctr" defTabSz="914239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+23,1</a:t>
            </a: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млн. рублей,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115,0%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Блок-схема: процесс 62"/>
          <p:cNvSpPr/>
          <p:nvPr/>
        </p:nvSpPr>
        <p:spPr>
          <a:xfrm>
            <a:off x="4721846" y="1979387"/>
            <a:ext cx="1493228" cy="326517"/>
          </a:xfrm>
          <a:prstGeom prst="flowChartProcess">
            <a:avLst/>
          </a:prstGeom>
          <a:solidFill>
            <a:srgbClr val="0070C0"/>
          </a:solidFill>
          <a:ln>
            <a:solidFill>
              <a:srgbClr val="1B8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597,6</a:t>
            </a:r>
            <a:endParaRPr lang="ru-RU" sz="20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64" name="Блок-схема: процесс 63"/>
          <p:cNvSpPr/>
          <p:nvPr/>
        </p:nvSpPr>
        <p:spPr>
          <a:xfrm>
            <a:off x="4721846" y="2332675"/>
            <a:ext cx="1709079" cy="326517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646,1</a:t>
            </a:r>
            <a:endParaRPr lang="ru-RU" sz="2000" b="1" dirty="0">
              <a:solidFill>
                <a:prstClr val="black">
                  <a:lumMod val="75000"/>
                  <a:lumOff val="2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65" name="Блок-схема: процесс 64"/>
          <p:cNvSpPr/>
          <p:nvPr/>
        </p:nvSpPr>
        <p:spPr>
          <a:xfrm>
            <a:off x="4721845" y="3477659"/>
            <a:ext cx="1921857" cy="326517"/>
          </a:xfrm>
          <a:prstGeom prst="flowChartProcess">
            <a:avLst/>
          </a:prstGeom>
          <a:solidFill>
            <a:srgbClr val="0070C0"/>
          </a:solidFill>
          <a:ln>
            <a:solidFill>
              <a:srgbClr val="1B8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970,1</a:t>
            </a:r>
            <a:endParaRPr lang="ru-RU" sz="20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66" name="Блок-схема: процесс 65"/>
          <p:cNvSpPr/>
          <p:nvPr/>
        </p:nvSpPr>
        <p:spPr>
          <a:xfrm>
            <a:off x="4721845" y="3823312"/>
            <a:ext cx="2545174" cy="326517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1 135,4</a:t>
            </a:r>
            <a:endParaRPr lang="ru-RU" sz="2000" b="1" dirty="0">
              <a:solidFill>
                <a:prstClr val="black">
                  <a:lumMod val="75000"/>
                  <a:lumOff val="2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540027" y="1457045"/>
            <a:ext cx="1991649" cy="414676"/>
          </a:xfrm>
          <a:prstGeom prst="rect">
            <a:avLst/>
          </a:prstGeom>
        </p:spPr>
        <p:txBody>
          <a:bodyPr vert="horz" wrap="none" lIns="91424" tIns="45712" rIns="91424" bIns="45712" rtlCol="0" anchor="ctr">
            <a:noAutofit/>
          </a:bodyPr>
          <a:lstStyle/>
          <a:p>
            <a:pPr defTabSz="914239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УПРОЩЕННАЯ СИСТЕМА</a:t>
            </a:r>
          </a:p>
          <a:p>
            <a:pPr defTabSz="914239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НАЛОГООБЛОЖЕНИЯ</a:t>
            </a:r>
            <a:endParaRPr lang="ru-RU" sz="1400" b="1" dirty="0">
              <a:solidFill>
                <a:srgbClr val="4F81BD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510658" y="2996952"/>
            <a:ext cx="1991649" cy="414676"/>
          </a:xfrm>
          <a:prstGeom prst="rect">
            <a:avLst/>
          </a:prstGeom>
        </p:spPr>
        <p:txBody>
          <a:bodyPr vert="horz" wrap="none" lIns="91424" tIns="45712" rIns="91424" bIns="45712" rtlCol="0" anchor="ctr">
            <a:normAutofit/>
          </a:bodyPr>
          <a:lstStyle/>
          <a:p>
            <a:pPr defTabSz="914239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НАЛОГИ НА ИМУЩЕСТВО</a:t>
            </a:r>
            <a:endParaRPr lang="ru-RU" sz="1400" b="1" dirty="0">
              <a:solidFill>
                <a:srgbClr val="4F81BD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786578" y="1928802"/>
            <a:ext cx="1991649" cy="414676"/>
          </a:xfrm>
          <a:prstGeom prst="rect">
            <a:avLst/>
          </a:prstGeom>
        </p:spPr>
        <p:txBody>
          <a:bodyPr vert="horz" wrap="none" lIns="91424" tIns="45712" rIns="91424" bIns="45712" rtlCol="0" anchor="ctr">
            <a:noAutofit/>
          </a:bodyPr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РОСТ ПОСТУПЛЕНИЙ</a:t>
            </a:r>
            <a:endParaRPr lang="ru-RU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defTabSz="914239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+48,5</a:t>
            </a: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млн. рублей,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108,1%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786578" y="3357562"/>
            <a:ext cx="2205963" cy="486114"/>
          </a:xfrm>
          <a:prstGeom prst="rect">
            <a:avLst/>
          </a:prstGeom>
        </p:spPr>
        <p:txBody>
          <a:bodyPr vert="horz" wrap="none" lIns="91424" tIns="45712" rIns="91424" bIns="45712" rtlCol="0" anchor="ctr">
            <a:noAutofit/>
          </a:bodyPr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РОСТ ПОСТУПЛЕНИЙ </a:t>
            </a:r>
            <a:endParaRPr lang="ru-RU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defTabSz="914239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+ 165,3 </a:t>
            </a: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 рублей,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117,0%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Текст 2"/>
          <p:cNvSpPr txBox="1">
            <a:spLocks/>
          </p:cNvSpPr>
          <p:nvPr/>
        </p:nvSpPr>
        <p:spPr>
          <a:xfrm>
            <a:off x="538555" y="885"/>
            <a:ext cx="8088112" cy="96151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ru-RU" sz="2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Основные налоги, по которым обеспечен прирост поступлений в консолидированный бюджет Республики Марий Эл, млн. рублей</a:t>
            </a:r>
            <a:endParaRPr lang="ru-RU" sz="24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9" name="Picture 6" descr="gerb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rgbClr val="BBE0E3">
                <a:alpha val="35000"/>
              </a:srgbClr>
            </a:glow>
          </a:effectLst>
          <a:extLst/>
        </p:spPr>
      </p:pic>
      <p:sp>
        <p:nvSpPr>
          <p:cNvPr id="40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47DBADA-CD8E-4293-A46B-FBB70DA4EDED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176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41e__x043f__x0438__x0441__x0430__x043d__x0438__x0435_ xmlns="6d7c22ec-c6a4-4777-88aa-bc3c76ac660e">Об итогах исполнения консолидированного бюджета  Республики Марий Эл за I полугодие 2018 года и задачах до конца года</_x041e__x043f__x0438__x0441__x0430__x043d__x0438__x0435_>
    <_x041f__x0430__x043f__x043a__x0430_ xmlns="0da00398-2b42-4673-8955-6fdb84dfcd31">2018 год</_x041f__x0430__x043f__x043a__x0430_>
    <_dlc_DocId xmlns="57504d04-691e-4fc4-8f09-4f19fdbe90f6">XXJ7TYMEEKJ2-2564-81</_dlc_DocId>
    <_dlc_DocIdUrl xmlns="57504d04-691e-4fc4-8f09-4f19fdbe90f6">
      <Url>https://vip.gov.mari.ru/minfin/_layouts/DocIdRedir.aspx?ID=XXJ7TYMEEKJ2-2564-81</Url>
      <Description>XXJ7TYMEEKJ2-2564-81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B96CE9D69C96A4DB9BA4CC074F13A2C" ma:contentTypeVersion="2" ma:contentTypeDescription="Создание документа." ma:contentTypeScope="" ma:versionID="0657294e817495c76f452b72733eacba">
  <xsd:schema xmlns:xsd="http://www.w3.org/2001/XMLSchema" xmlns:xs="http://www.w3.org/2001/XMLSchema" xmlns:p="http://schemas.microsoft.com/office/2006/metadata/properties" xmlns:ns2="57504d04-691e-4fc4-8f09-4f19fdbe90f6" xmlns:ns3="6d7c22ec-c6a4-4777-88aa-bc3c76ac660e" xmlns:ns4="0da00398-2b42-4673-8955-6fdb84dfcd31" targetNamespace="http://schemas.microsoft.com/office/2006/metadata/properties" ma:root="true" ma:fieldsID="3e516f0aa5489f0654a22354d4d07a14" ns2:_="" ns3:_="" ns4:_="">
    <xsd:import namespace="57504d04-691e-4fc4-8f09-4f19fdbe90f6"/>
    <xsd:import namespace="6d7c22ec-c6a4-4777-88aa-bc3c76ac660e"/>
    <xsd:import namespace="0da00398-2b42-4673-8955-6fdb84dfcd3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_x041e__x043f__x0438__x0441__x0430__x043d__x0438__x0435_" minOccurs="0"/>
                <xsd:element ref="ns4:_x041f__x0430__x043f__x043a__x043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504d04-691e-4fc4-8f09-4f19fdbe90f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7c22ec-c6a4-4777-88aa-bc3c76ac660e" elementFormDefault="qualified">
    <xsd:import namespace="http://schemas.microsoft.com/office/2006/documentManagement/types"/>
    <xsd:import namespace="http://schemas.microsoft.com/office/infopath/2007/PartnerControls"/>
    <xsd:element name="_x041e__x043f__x0438__x0441__x0430__x043d__x0438__x0435_" ma:index="11" nillable="true" ma:displayName="Описание" ma:internalName="_x041e__x043f__x0438__x0441__x0430__x043d__x0438__x0435_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a00398-2b42-4673-8955-6fdb84dfcd31" elementFormDefault="qualified">
    <xsd:import namespace="http://schemas.microsoft.com/office/2006/documentManagement/types"/>
    <xsd:import namespace="http://schemas.microsoft.com/office/infopath/2007/PartnerControls"/>
    <xsd:element name="_x041f__x0430__x043f__x043a__x0430_" ma:index="12" nillable="true" ma:displayName="Папка" ma:default="2019 год" ma:format="Dropdown" ma:internalName="_x041f__x0430__x043f__x043a__x0430_">
      <xsd:simpleType>
        <xsd:restriction base="dms:Choice">
          <xsd:enumeration value="2010 год"/>
          <xsd:enumeration value="2011 год"/>
          <xsd:enumeration value="2012 год"/>
          <xsd:enumeration value="2013 год"/>
          <xsd:enumeration value="2014 год"/>
          <xsd:enumeration value="2015 год"/>
          <xsd:enumeration value="2016 год"/>
          <xsd:enumeration value="2017 год"/>
          <xsd:enumeration value="2018 год"/>
          <xsd:enumeration value="2019 год"/>
          <xsd:enumeration value="2020 год"/>
          <xsd:enumeration value="2021 год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8A8C7B-9F56-47CF-A82B-D390AFF2B57B}"/>
</file>

<file path=customXml/itemProps2.xml><?xml version="1.0" encoding="utf-8"?>
<ds:datastoreItem xmlns:ds="http://schemas.openxmlformats.org/officeDocument/2006/customXml" ds:itemID="{EEDED253-8EEF-487A-814B-88051033C9F2}"/>
</file>

<file path=customXml/itemProps3.xml><?xml version="1.0" encoding="utf-8"?>
<ds:datastoreItem xmlns:ds="http://schemas.openxmlformats.org/officeDocument/2006/customXml" ds:itemID="{44CFE7BE-587C-4FBE-B366-56786CE98F23}"/>
</file>

<file path=customXml/itemProps4.xml><?xml version="1.0" encoding="utf-8"?>
<ds:datastoreItem xmlns:ds="http://schemas.openxmlformats.org/officeDocument/2006/customXml" ds:itemID="{2E9D689E-6114-4792-A7B1-F48DB9A65CCD}"/>
</file>

<file path=docProps/app.xml><?xml version="1.0" encoding="utf-8"?>
<Properties xmlns="http://schemas.openxmlformats.org/officeDocument/2006/extended-properties" xmlns:vt="http://schemas.openxmlformats.org/officeDocument/2006/docPropsVTypes">
  <TotalTime>11987</TotalTime>
  <Words>5307</Words>
  <Application>Microsoft Office PowerPoint</Application>
  <PresentationFormat>Экран (4:3)</PresentationFormat>
  <Paragraphs>2551</Paragraphs>
  <Slides>52</Slides>
  <Notes>21</Notes>
  <HiddenSlides>0</HiddenSlides>
  <MMClips>0</MMClips>
  <ScaleCrop>false</ScaleCrop>
  <HeadingPairs>
    <vt:vector size="6" baseType="variant">
      <vt:variant>
        <vt:lpstr>Тема</vt:lpstr>
      </vt:variant>
      <vt:variant>
        <vt:i4>8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52</vt:i4>
      </vt:variant>
    </vt:vector>
  </HeadingPairs>
  <TitlesOfParts>
    <vt:vector size="63" baseType="lpstr">
      <vt:lpstr>Оформление по умолчанию</vt:lpstr>
      <vt:lpstr>3_Тема Office</vt:lpstr>
      <vt:lpstr>4_Тема Office</vt:lpstr>
      <vt:lpstr>3_Оформление по умолчанию</vt:lpstr>
      <vt:lpstr>5_Оформление по умолчанию</vt:lpstr>
      <vt:lpstr>Тема Office</vt:lpstr>
      <vt:lpstr>5_Тема Office</vt:lpstr>
      <vt:lpstr>6_Тема Office</vt:lpstr>
      <vt:lpstr>Лист Microsoft Office Excel 97-2003</vt:lpstr>
      <vt:lpstr>Лист</vt:lpstr>
      <vt:lpstr>Worksheet</vt:lpstr>
      <vt:lpstr>Слайд 1</vt:lpstr>
      <vt:lpstr>Исполнение доходной части консолидированного бюджета Республики Марий Эл  за I полугодие 2018 г., млн.рублей</vt:lpstr>
      <vt:lpstr>Динамика доходов консолидированного бюджета Республики Марий Эл, млн. рублей</vt:lpstr>
      <vt:lpstr>Налоговые и неналоговые доходы  консолидированного бюджета Республики  Марий Эл, млн. рублей </vt:lpstr>
      <vt:lpstr>Слайд 5</vt:lpstr>
      <vt:lpstr>Динамика налоговых и неналоговых доходов консолидированных бюджетов  субъектов Российской Федерации, млн. рублей</vt:lpstr>
      <vt:lpstr>Слайд 7</vt:lpstr>
      <vt:lpstr>Налог на прибыль организаций, млн. рублей</vt:lpstr>
      <vt:lpstr>Слайд 9</vt:lpstr>
      <vt:lpstr>Налог на доходы физических лиц, млн. рублей </vt:lpstr>
      <vt:lpstr>Возвраты по налогу на доходы физических лиц в связи  с предоставлением гражданам социальных и имущественных налоговых вычетов, млн. рублей </vt:lpstr>
      <vt:lpstr>Слайд 12</vt:lpstr>
      <vt:lpstr>Неналоговые доходы консолидированного бюджета Республики Марий Эл, млн. рублей</vt:lpstr>
      <vt:lpstr>Слайд 14</vt:lpstr>
      <vt:lpstr>Слайд 15</vt:lpstr>
      <vt:lpstr>Слайд 16</vt:lpstr>
      <vt:lpstr>Слайд 17</vt:lpstr>
      <vt:lpstr>Местные имущественные налоги в 2018 году, млн. рублей</vt:lpstr>
      <vt:lpstr>Слайд 19</vt:lpstr>
      <vt:lpstr>Слайд 20</vt:lpstr>
      <vt:lpstr>Слайд 21</vt:lpstr>
      <vt:lpstr>Мероприятия по повышению налогового потенциала Республики Марий Эл</vt:lpstr>
      <vt:lpstr>Исполнение расходной части консолидированного бюджета Республики Марий Эл   за I полугодие 2018 г., млн. рублей</vt:lpstr>
      <vt:lpstr>Слайд 24</vt:lpstr>
      <vt:lpstr>Слайд 25</vt:lpstr>
      <vt:lpstr>Структура расходов консолидированного бюджета  Республики Марий Эл за I полугодие 2018 г. млн. рублей</vt:lpstr>
      <vt:lpstr>Расходы социальной сферы  в общем объеме расходов  на 1 июля 2018 г., млн. рублей</vt:lpstr>
      <vt:lpstr>Фонд оплаты труда консолидированного бюджета Республики Марий Эл на 1 июля 2018 г., млн. рублей</vt:lpstr>
      <vt:lpstr>Слайд 29</vt:lpstr>
      <vt:lpstr>Средняя заработная плата педагогических работников образовательных организаций общего образования </vt:lpstr>
      <vt:lpstr>Средняя заработная плата педагогических работников дошкольных образовательных организаций</vt:lpstr>
      <vt:lpstr>Средняя заработная плата педагогических работников дополнительного образования в системе образования</vt:lpstr>
      <vt:lpstr>Средняя заработная плата педагогических работников дополнительного образования в системе культуры</vt:lpstr>
      <vt:lpstr>Средняя заработная плата работников  учреждений культуры</vt:lpstr>
      <vt:lpstr>Количество работников учреждений культуры за 2017 год  по регионам Приволжского федерального округа</vt:lpstr>
      <vt:lpstr>Анализ численности работников учреждений культуры  Республики Марий Эл</vt:lpstr>
      <vt:lpstr>Анализ численности работников учреждений культуры  Республики Марий Эл</vt:lpstr>
      <vt:lpstr>Расходы по социальным выплатам на 1 июля 2018 года</vt:lpstr>
      <vt:lpstr>Анализ расходов на содержание органов государственной власти Республики Марий Эл  по состоянию на 1 июля 2018 г., млн. рублей</vt:lpstr>
      <vt:lpstr>Расчет норматива формирования расходов на содержание органов государственной власти                                  Республики Марий Эл, млн. рублей</vt:lpstr>
      <vt:lpstr>Анализ расходов на содержание органов  местного самоуправления  по состоянию на 1 июля 2018 г., млн. рублей</vt:lpstr>
      <vt:lpstr>Соблюдение нормативов формирования расходов  на содержание органов местного самоуправления</vt:lpstr>
      <vt:lpstr>Расходование акцизов на нефтепродукты, поступивших в муниципальные дорожные фонды в I полугодии 2018 года, тыс. рублей</vt:lpstr>
      <vt:lpstr>   Финансирование расходов по отрасли   «Жилищно-коммунальное хозяйство» за I полугодие 2018 г., млн. рублей  </vt:lpstr>
      <vt:lpstr>Субсидии бюджетам муниципальных образований  на реализацию приоритетного проекта  «Формирование комфортной городской среды»  по состоянию на 1 июля 2018 г., тыс. рублей </vt:lpstr>
      <vt:lpstr>Структура межбюджетных трансфертов  муниципальным образованиям  за I полугодие 2018 г., млн. рублей</vt:lpstr>
      <vt:lpstr>Объем финансовой помощи муниципальным образованиям Республики Марий Эл в 2018 году,  млн. рублей</vt:lpstr>
      <vt:lpstr>Итоги исполнения консолидированного бюджета  Республики Марий Эл за I полугодие 2018 г., млн. рублей</vt:lpstr>
      <vt:lpstr>Исполнение программ заимствований  в 2018 году, млн. рублей</vt:lpstr>
      <vt:lpstr>Государственный долг Республики  Марий Эл на 1 июля 2018 г., млн. рублей</vt:lpstr>
      <vt:lpstr>Муниципальный долг на 1 июля 2018 г., млн. рублей</vt:lpstr>
      <vt:lpstr>Задачи на предстоящий период</vt:lpstr>
    </vt:vector>
  </TitlesOfParts>
  <Company>NhT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Слайды к коллегии 09.08.2018 г.</dc:title>
  <dc:creator>307_STV</dc:creator>
  <cp:lastModifiedBy>MF-GreMV</cp:lastModifiedBy>
  <cp:revision>1131</cp:revision>
  <cp:lastPrinted>2018-07-30T12:40:53Z</cp:lastPrinted>
  <dcterms:created xsi:type="dcterms:W3CDTF">2013-01-21T07:41:20Z</dcterms:created>
  <dcterms:modified xsi:type="dcterms:W3CDTF">2018-08-10T07:20:17Z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0x0101005B96CE9D69C96A4DB9BA4CC074F13A2C</vt:lpwstr>
  </property>
  <property fmtid="{D5CDD505-2E9C-101B-9397-08002B2CF9AE}" pid="3" name="_dlc_DocIdItemGuid">
    <vt:lpwstr>e51e863e-ead4-4d36-9dc4-d70cfe1c64b0</vt:lpwstr>
  </property>
</Properties>
</file>